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432" r:id="rId2"/>
    <p:sldId id="358" r:id="rId3"/>
    <p:sldId id="359" r:id="rId4"/>
    <p:sldId id="360" r:id="rId5"/>
    <p:sldId id="413" r:id="rId6"/>
    <p:sldId id="415" r:id="rId7"/>
    <p:sldId id="414" r:id="rId8"/>
    <p:sldId id="361" r:id="rId9"/>
    <p:sldId id="416" r:id="rId10"/>
    <p:sldId id="417" r:id="rId11"/>
    <p:sldId id="363" r:id="rId12"/>
    <p:sldId id="418" r:id="rId13"/>
    <p:sldId id="419"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3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0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441AD1-5786-0A49-B674-6F11A587A332}" type="datetimeFigureOut">
              <a:rPr lang="it-IT" smtClean="0"/>
              <a:t>17/05/17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4C5529-BE5B-2E4D-903D-1E0768FA5E14}" type="slidenum">
              <a:rPr lang="it-IT" smtClean="0"/>
              <a:t>‹n.›</a:t>
            </a:fld>
            <a:endParaRPr lang="it-IT"/>
          </a:p>
        </p:txBody>
      </p:sp>
    </p:spTree>
    <p:extLst>
      <p:ext uri="{BB962C8B-B14F-4D97-AF65-F5344CB8AC3E}">
        <p14:creationId xmlns:p14="http://schemas.microsoft.com/office/powerpoint/2010/main" val="1018642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1C108-7E92-FD42-904E-768B17B3CC23}" type="datetimeFigureOut">
              <a:rPr lang="it-IT" smtClean="0"/>
              <a:t>17/05/17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E1FDF-A286-F84F-A758-ED18CA2E08F6}" type="slidenum">
              <a:rPr lang="it-IT" smtClean="0"/>
              <a:t>‹n.›</a:t>
            </a:fld>
            <a:endParaRPr lang="it-IT"/>
          </a:p>
        </p:txBody>
      </p:sp>
    </p:spTree>
    <p:extLst>
      <p:ext uri="{BB962C8B-B14F-4D97-AF65-F5344CB8AC3E}">
        <p14:creationId xmlns:p14="http://schemas.microsoft.com/office/powerpoint/2010/main" val="32731809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18" name="Rectangle 17"/>
          <p:cNvSpPr/>
          <p:nvPr/>
        </p:nvSpPr>
        <p:spPr>
          <a:xfrm>
            <a:off x="284164" y="444728"/>
            <a:ext cx="8574086" cy="317174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pPr algn="l"/>
            <a:fld id="{D7B85794-34F9-B842-9684-CC1EF0311E71}" type="datetime1">
              <a:rPr lang="it-IT" smtClean="0"/>
              <a:t>17/05/17</a:t>
            </a:fld>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‹n.›</a:t>
            </a:fld>
            <a:endParaRPr lang="en-US"/>
          </a:p>
        </p:txBody>
      </p:sp>
      <p:sp>
        <p:nvSpPr>
          <p:cNvPr id="3" name="Subtitle 2"/>
          <p:cNvSpPr>
            <a:spLocks noGrp="1"/>
          </p:cNvSpPr>
          <p:nvPr>
            <p:ph type="subTitle" idx="1" hasCustomPrompt="1"/>
          </p:nvPr>
        </p:nvSpPr>
        <p:spPr>
          <a:xfrm>
            <a:off x="719093" y="2923918"/>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a:t>
            </a:r>
            <a:endParaRPr dirty="0"/>
          </a:p>
        </p:txBody>
      </p:sp>
      <p:grpSp>
        <p:nvGrpSpPr>
          <p:cNvPr id="7" name="Group 16"/>
          <p:cNvGrpSpPr/>
          <p:nvPr/>
        </p:nvGrpSpPr>
        <p:grpSpPr>
          <a:xfrm>
            <a:off x="281876" y="3616476"/>
            <a:ext cx="8576373" cy="1366762"/>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hasCustomPrompt="1"/>
          </p:nvPr>
        </p:nvSpPr>
        <p:spPr>
          <a:xfrm>
            <a:off x="719093" y="1835681"/>
            <a:ext cx="7810967" cy="1088237"/>
          </a:xfrm>
          <a:noFill/>
        </p:spPr>
        <p:txBody>
          <a:bodyPr bIns="45720" anchor="b" anchorCtr="0">
            <a:normAutofit/>
          </a:bodyPr>
          <a:lstStyle>
            <a:lvl1pPr algn="l">
              <a:lnSpc>
                <a:spcPts val="4600"/>
              </a:lnSpc>
              <a:defRPr/>
            </a:lvl1pPr>
          </a:lstStyle>
          <a:p>
            <a:r>
              <a:rPr lang="it-IT" dirty="0" smtClean="0"/>
              <a:t>Titolo</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590F11D-5EB0-7F49-9145-805648E564D9}"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it-IT" smtClean="0"/>
              <a:t>Fare clic per modificare stile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8A31532E-AD56-3D44-AC25-5AB47675AFB0}"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uto, immagine e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6BD47407-5936-A44F-8E44-57348D9B74FE}"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it-IT" smtClean="0"/>
              <a:t>Fare clic per modificare stile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it-IT" smtClean="0"/>
              <a:t>Trascinare l'immagine su un segnaposto o fare clic sull'icona per aggiungerla</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3 Immagini con didascalia">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49FE87C-77B1-F948-A3B9-93FCBC5E483D}"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normale">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5pPr>
              <a:defRPr/>
            </a:lvl5pPr>
          </a:lstStyle>
          <a:p>
            <a:pPr lvl="0"/>
            <a:endParaRPr lang="it-IT" dirty="0" smtClean="0"/>
          </a:p>
        </p:txBody>
      </p:sp>
      <p:sp>
        <p:nvSpPr>
          <p:cNvPr id="4" name="Date Placeholder 3"/>
          <p:cNvSpPr>
            <a:spLocks noGrp="1"/>
          </p:cNvSpPr>
          <p:nvPr>
            <p:ph type="dt" sz="half" idx="10"/>
          </p:nvPr>
        </p:nvSpPr>
        <p:spPr/>
        <p:txBody>
          <a:bodyPr/>
          <a:lstStyle>
            <a:lvl1pPr algn="l">
              <a:defRPr/>
            </a:lvl1pPr>
          </a:lstStyle>
          <a:p>
            <a:fld id="{B3CCA2E5-BD0A-4440-B733-859B4AAF37F7}" type="datetime1">
              <a:rPr lang="it-IT" smtClean="0"/>
              <a:t>17/05/17</a:t>
            </a:fld>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it-IT" smtClean="0"/>
              <a:t>Fare clic per modificare gli stili del testo dello schema</a:t>
            </a:r>
          </a:p>
        </p:txBody>
      </p:sp>
      <p:sp>
        <p:nvSpPr>
          <p:cNvPr id="4" name="Date Placeholder 3"/>
          <p:cNvSpPr>
            <a:spLocks noGrp="1"/>
          </p:cNvSpPr>
          <p:nvPr>
            <p:ph type="dt" sz="half" idx="10"/>
          </p:nvPr>
        </p:nvSpPr>
        <p:spPr/>
        <p:txBody>
          <a:bodyPr/>
          <a:lstStyle/>
          <a:p>
            <a:fld id="{D5DF4D46-973A-854D-B1CC-9F2C3C55EE82}" type="datetime1">
              <a:rPr lang="it-IT" smtClean="0"/>
              <a:t>17/05/17</a:t>
            </a:fld>
            <a:endParaRPr lang="en-US"/>
          </a:p>
        </p:txBody>
      </p:sp>
      <p:sp>
        <p:nvSpPr>
          <p:cNvPr id="5" name="Footer Placeholder 4"/>
          <p:cNvSpPr>
            <a:spLocks noGrp="1"/>
          </p:cNvSpPr>
          <p:nvPr>
            <p:ph type="ftr" sz="quarter" idx="11"/>
          </p:nvPr>
        </p:nvSpPr>
        <p:spPr>
          <a:xfrm>
            <a:off x="2812178" y="6282159"/>
            <a:ext cx="612490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zione con immagin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it-IT" smtClean="0"/>
              <a:t>Trascinare l'immagine su un segnaposto o fare clic sull'icona per aggiungerla</a:t>
            </a:r>
            <a:endParaRPr/>
          </a:p>
        </p:txBody>
      </p:sp>
      <p:sp>
        <p:nvSpPr>
          <p:cNvPr id="4" name="Date Placeholder 3"/>
          <p:cNvSpPr>
            <a:spLocks noGrp="1"/>
          </p:cNvSpPr>
          <p:nvPr>
            <p:ph type="dt" sz="half" idx="10"/>
          </p:nvPr>
        </p:nvSpPr>
        <p:spPr/>
        <p:txBody>
          <a:bodyPr/>
          <a:lstStyle/>
          <a:p>
            <a:fld id="{77433FF2-9F3C-2A4F-9965-7737AA7B33BC}" type="datetime1">
              <a:rPr lang="it-IT" smtClean="0"/>
              <a:t>17/05/17</a:t>
            </a:fld>
            <a:endParaRPr lang="en-US"/>
          </a:p>
        </p:txBody>
      </p:sp>
      <p:sp>
        <p:nvSpPr>
          <p:cNvPr id="5" name="Footer Placeholder 4"/>
          <p:cNvSpPr>
            <a:spLocks noGrp="1"/>
          </p:cNvSpPr>
          <p:nvPr>
            <p:ph type="ftr" sz="quarter" idx="11"/>
          </p:nvPr>
        </p:nvSpPr>
        <p:spPr>
          <a:xfrm>
            <a:off x="2812178" y="6282159"/>
            <a:ext cx="612490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it-IT" smtClean="0"/>
              <a:t>Fare clic per modificare stile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17EA1FCB-7A61-4746-B0B8-1239C5BC99F5}"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AD6F17E0-3213-D945-817D-061F416774E5}" type="datetime1">
              <a:rPr lang="it-IT" smtClean="0"/>
              <a:t>17/05/17</a:t>
            </a:fld>
            <a:endParaRPr lang="en-US"/>
          </a:p>
        </p:txBody>
      </p:sp>
      <p:sp>
        <p:nvSpPr>
          <p:cNvPr id="8" name="Footer Placeholder 7"/>
          <p:cNvSpPr>
            <a:spLocks noGrp="1"/>
          </p:cNvSpPr>
          <p:nvPr>
            <p:ph type="ftr" sz="quarter" idx="11"/>
          </p:nvPr>
        </p:nvSpPr>
        <p:spPr>
          <a:xfrm>
            <a:off x="2812178" y="6282159"/>
            <a:ext cx="6124902"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69DB7529-460F-0042-85AD-F425010E5FE2}" type="datetime1">
              <a:rPr lang="it-IT" smtClean="0"/>
              <a:t>17/05/17</a:t>
            </a:fld>
            <a:endParaRPr lang="en-US"/>
          </a:p>
        </p:txBody>
      </p:sp>
      <p:sp>
        <p:nvSpPr>
          <p:cNvPr id="4" name="Footer Placeholder 3"/>
          <p:cNvSpPr>
            <a:spLocks noGrp="1"/>
          </p:cNvSpPr>
          <p:nvPr>
            <p:ph type="ftr" sz="quarter" idx="11"/>
          </p:nvPr>
        </p:nvSpPr>
        <p:spPr>
          <a:xfrm>
            <a:off x="2812178" y="6282159"/>
            <a:ext cx="6124902"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DC5CE-E131-8F4F-A8B5-EB3D94512286}" type="datetime1">
              <a:rPr lang="it-IT" smtClean="0"/>
              <a:t>17/05/17</a:t>
            </a:fld>
            <a:endParaRPr lang="en-US"/>
          </a:p>
        </p:txBody>
      </p:sp>
      <p:sp>
        <p:nvSpPr>
          <p:cNvPr id="3" name="Footer Placeholder 2"/>
          <p:cNvSpPr>
            <a:spLocks noGrp="1"/>
          </p:cNvSpPr>
          <p:nvPr>
            <p:ph type="ftr" sz="quarter" idx="11"/>
          </p:nvPr>
        </p:nvSpPr>
        <p:spPr>
          <a:xfrm>
            <a:off x="2812178" y="6282159"/>
            <a:ext cx="6124902"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‹n.›</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it-IT" smtClean="0"/>
              <a:t>Fare clic per modificare stile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BF23317-1605-3B4C-B3D9-D8F7FE1E4F63}"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dirty="0"/>
          </a:p>
        </p:txBody>
      </p:sp>
      <p:sp>
        <p:nvSpPr>
          <p:cNvPr id="4" name="Date Placeholder 3"/>
          <p:cNvSpPr>
            <a:spLocks noGrp="1"/>
          </p:cNvSpPr>
          <p:nvPr>
            <p:ph type="dt" sz="half" idx="2"/>
          </p:nvPr>
        </p:nvSpPr>
        <p:spPr>
          <a:xfrm>
            <a:off x="284163" y="6356350"/>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algn="l"/>
            <a:fld id="{955D837C-1B15-9846-9DCE-E2029579FA45}" type="datetime1">
              <a:rPr lang="it-IT" smtClean="0"/>
              <a:t>17/05/17</a:t>
            </a:fld>
            <a:endParaRPr lang="en-US"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‹n.›</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it-IT" smtClean="0"/>
              <a:t>Fare clic per modificare stile</a:t>
            </a:r>
            <a:endParaRPr/>
          </a:p>
        </p:txBody>
      </p:sp>
      <p:pic>
        <p:nvPicPr>
          <p:cNvPr id="7" name="Immagine 6" descr="logo-cimea.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999237" y="6416670"/>
            <a:ext cx="2822726" cy="385100"/>
          </a:xfrm>
          <a:prstGeom prst="rect">
            <a:avLst/>
          </a:prstGeom>
        </p:spPr>
      </p:pic>
      <p:sp>
        <p:nvSpPr>
          <p:cNvPr id="8" name="Segnaposto piè di pagina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471715" y="786191"/>
            <a:ext cx="8176380" cy="1811156"/>
          </a:xfrm>
        </p:spPr>
        <p:txBody>
          <a:bodyPr>
            <a:noAutofit/>
          </a:bodyPr>
          <a:lstStyle/>
          <a:p>
            <a:pPr algn="ctr">
              <a:spcBef>
                <a:spcPts val="0"/>
              </a:spcBef>
              <a:defRPr/>
            </a:pPr>
            <a:r>
              <a:rPr lang="it-IT" sz="3200" b="1" dirty="0"/>
              <a:t>Procedure per l'ingresso, il soggiorno e l'immatricolazione degli studenti stranieri/internazionali ai corsi di formazione superiore</a:t>
            </a:r>
          </a:p>
        </p:txBody>
      </p:sp>
      <p:sp>
        <p:nvSpPr>
          <p:cNvPr id="4" name="CasellaDiTesto 3"/>
          <p:cNvSpPr txBox="1"/>
          <p:nvPr/>
        </p:nvSpPr>
        <p:spPr>
          <a:xfrm>
            <a:off x="5829905" y="4305905"/>
            <a:ext cx="184666" cy="369332"/>
          </a:xfrm>
          <a:prstGeom prst="rect">
            <a:avLst/>
          </a:prstGeom>
          <a:noFill/>
        </p:spPr>
        <p:txBody>
          <a:bodyPr wrap="none" rtlCol="0">
            <a:spAutoFit/>
          </a:bodyPr>
          <a:lstStyle/>
          <a:p>
            <a:endParaRPr lang="it-IT" dirty="0"/>
          </a:p>
        </p:txBody>
      </p:sp>
      <p:sp>
        <p:nvSpPr>
          <p:cNvPr id="8" name="CasellaDiTesto 7"/>
          <p:cNvSpPr txBox="1"/>
          <p:nvPr/>
        </p:nvSpPr>
        <p:spPr>
          <a:xfrm>
            <a:off x="719093" y="3890406"/>
            <a:ext cx="1890261" cy="830997"/>
          </a:xfrm>
          <a:prstGeom prst="rect">
            <a:avLst/>
          </a:prstGeom>
          <a:noFill/>
        </p:spPr>
        <p:txBody>
          <a:bodyPr wrap="none" rtlCol="0">
            <a:spAutoFit/>
          </a:bodyPr>
          <a:lstStyle/>
          <a:p>
            <a:r>
              <a:rPr lang="it-IT" sz="4800" b="1" dirty="0" smtClean="0">
                <a:solidFill>
                  <a:schemeClr val="bg1"/>
                </a:solidFill>
              </a:rPr>
              <a:t>CIMEA</a:t>
            </a:r>
            <a:endParaRPr lang="it-IT" sz="4800" b="1" dirty="0">
              <a:solidFill>
                <a:schemeClr val="bg1"/>
              </a:solidFill>
            </a:endParaRPr>
          </a:p>
        </p:txBody>
      </p:sp>
      <p:sp>
        <p:nvSpPr>
          <p:cNvPr id="5" name="Sottotitolo 1"/>
          <p:cNvSpPr>
            <a:spLocks noGrp="1"/>
          </p:cNvSpPr>
          <p:nvPr>
            <p:ph type="subTitle" idx="1"/>
          </p:nvPr>
        </p:nvSpPr>
        <p:spPr>
          <a:xfrm>
            <a:off x="719093" y="2958553"/>
            <a:ext cx="7754284" cy="484094"/>
          </a:xfrm>
        </p:spPr>
        <p:txBody>
          <a:bodyPr/>
          <a:lstStyle/>
          <a:p>
            <a:pPr algn="ctr"/>
            <a:r>
              <a:rPr lang="it-IT" dirty="0" smtClean="0"/>
              <a:t>Como, 18 </a:t>
            </a:r>
            <a:r>
              <a:rPr lang="it-IT" dirty="0" smtClean="0"/>
              <a:t>maggio 2017</a:t>
            </a:r>
            <a:endParaRPr lang="it-IT" dirty="0"/>
          </a:p>
        </p:txBody>
      </p:sp>
      <p:sp>
        <p:nvSpPr>
          <p:cNvPr id="2" name="CasellaDiTesto 1"/>
          <p:cNvSpPr txBox="1"/>
          <p:nvPr/>
        </p:nvSpPr>
        <p:spPr>
          <a:xfrm>
            <a:off x="3140363" y="4133334"/>
            <a:ext cx="1406680" cy="369332"/>
          </a:xfrm>
          <a:prstGeom prst="rect">
            <a:avLst/>
          </a:prstGeom>
          <a:noFill/>
        </p:spPr>
        <p:txBody>
          <a:bodyPr wrap="none" rtlCol="0">
            <a:spAutoFit/>
          </a:bodyPr>
          <a:lstStyle/>
          <a:p>
            <a:r>
              <a:rPr lang="it-IT" b="1" dirty="0" smtClean="0">
                <a:solidFill>
                  <a:schemeClr val="bg1"/>
                </a:solidFill>
              </a:rPr>
              <a:t>Luca Lantero</a:t>
            </a:r>
            <a:endParaRPr lang="it-IT" b="1" dirty="0">
              <a:solidFill>
                <a:schemeClr val="bg1"/>
              </a:solidFill>
            </a:endParaRPr>
          </a:p>
        </p:txBody>
      </p:sp>
    </p:spTree>
    <p:extLst>
      <p:ext uri="{BB962C8B-B14F-4D97-AF65-F5344CB8AC3E}">
        <p14:creationId xmlns:p14="http://schemas.microsoft.com/office/powerpoint/2010/main" val="6936084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3200" b="1" dirty="0" smtClean="0"/>
              <a:t>Documentazione prodotta</a:t>
            </a:r>
            <a:br>
              <a:rPr lang="it-IT" sz="3200" b="1" dirty="0" smtClean="0"/>
            </a:br>
            <a:r>
              <a:rPr lang="it-IT" sz="3200" b="1" dirty="0" smtClean="0"/>
              <a:t>dalle rappresentanze (pag.7)</a:t>
            </a:r>
            <a:endParaRPr lang="it-IT" sz="3200" b="1" dirty="0"/>
          </a:p>
        </p:txBody>
      </p:sp>
      <p:sp>
        <p:nvSpPr>
          <p:cNvPr id="3" name="Segnaposto contenuto 2"/>
          <p:cNvSpPr>
            <a:spLocks noGrp="1"/>
          </p:cNvSpPr>
          <p:nvPr>
            <p:ph idx="1"/>
          </p:nvPr>
        </p:nvSpPr>
        <p:spPr>
          <a:xfrm>
            <a:off x="284163" y="1979052"/>
            <a:ext cx="8574087" cy="3623671"/>
          </a:xfrm>
        </p:spPr>
        <p:txBody>
          <a:bodyPr>
            <a:noAutofit/>
          </a:bodyPr>
          <a:lstStyle/>
          <a:p>
            <a:pPr algn="just"/>
            <a:r>
              <a:rPr lang="it-IT" dirty="0"/>
              <a:t>La documentazione prodotta dalle rappresentanze diplomatiche italiane </a:t>
            </a:r>
            <a:r>
              <a:rPr lang="it-IT" b="1" dirty="0"/>
              <a:t>non incide sulle decisioni valutative delle singole istituzioni di formazione superiore </a:t>
            </a:r>
            <a:r>
              <a:rPr lang="it-IT" dirty="0"/>
              <a:t>in merito alle qualifiche estere di ingresso ai corsi. A tal proposito si ricorda che </a:t>
            </a:r>
            <a:r>
              <a:rPr lang="it-IT" u="sng" dirty="0"/>
              <a:t>la richiesta della Dichiarazione di valore “non esclude il potere-dovere dell’Amministrazione di compiere le proprie autonome valutazioni anche qualora la rappresentanza diplomatica interessata non abbia fornito il riscontro richiesto o l’abbia fornito in termini generici od insufficienti” (cfr. Consiglio di Stato sentenza n. 4613 del 4/9/07). </a:t>
            </a:r>
          </a:p>
          <a:p>
            <a:pPr marL="342900" indent="-342900">
              <a:spcBef>
                <a:spcPts val="0"/>
              </a:spcBef>
              <a:buAutoNum type="arabicPeriod"/>
              <a:defRPr/>
            </a:pPr>
            <a:endParaRPr lang="it-IT" sz="1500" dirty="0">
              <a:solidFill>
                <a:schemeClr val="tx1"/>
              </a:solidFill>
            </a:endParaRPr>
          </a:p>
        </p:txBody>
      </p:sp>
    </p:spTree>
    <p:extLst>
      <p:ext uri="{BB962C8B-B14F-4D97-AF65-F5344CB8AC3E}">
        <p14:creationId xmlns:p14="http://schemas.microsoft.com/office/powerpoint/2010/main" val="3457468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3200" b="1" dirty="0" smtClean="0"/>
              <a:t>Valutazione </a:t>
            </a:r>
            <a:r>
              <a:rPr lang="it-IT" sz="3200" b="1" dirty="0"/>
              <a:t>preventiva delle </a:t>
            </a:r>
            <a:r>
              <a:rPr lang="it-IT" sz="3200" b="1" dirty="0" smtClean="0"/>
              <a:t>candidature (pag.7) </a:t>
            </a:r>
            <a:endParaRPr lang="it-IT" sz="3200" dirty="0"/>
          </a:p>
        </p:txBody>
      </p:sp>
      <p:sp>
        <p:nvSpPr>
          <p:cNvPr id="3" name="Segnaposto contenuto 2"/>
          <p:cNvSpPr>
            <a:spLocks noGrp="1"/>
          </p:cNvSpPr>
          <p:nvPr>
            <p:ph idx="1"/>
          </p:nvPr>
        </p:nvSpPr>
        <p:spPr>
          <a:xfrm>
            <a:off x="284163" y="1690912"/>
            <a:ext cx="8574087" cy="4811488"/>
          </a:xfrm>
        </p:spPr>
        <p:txBody>
          <a:bodyPr>
            <a:noAutofit/>
          </a:bodyPr>
          <a:lstStyle/>
          <a:p>
            <a:pPr algn="just"/>
            <a:r>
              <a:rPr lang="it-IT" sz="2000" dirty="0" smtClean="0"/>
              <a:t>In </a:t>
            </a:r>
            <a:r>
              <a:rPr lang="it-IT" sz="2000" dirty="0"/>
              <a:t>attesa dell’avvio delle procedure di preiscrizione, gli studenti possono contattare l’Ateneo prescelto, fornendo copia della documentazione di studio, per segnalare a quale corso di laurea intenderebbero iscriversi e consentire una preventiva valutazione delle singole candidature. </a:t>
            </a:r>
            <a:r>
              <a:rPr lang="it-IT" sz="2000" dirty="0" smtClean="0"/>
              <a:t>L’Università potr</a:t>
            </a:r>
            <a:r>
              <a:rPr lang="it-IT" sz="2000" dirty="0"/>
              <a:t>à</a:t>
            </a:r>
            <a:r>
              <a:rPr lang="it-IT" sz="2000" dirty="0" smtClean="0"/>
              <a:t> </a:t>
            </a:r>
            <a:r>
              <a:rPr lang="it-IT" sz="2000" dirty="0"/>
              <a:t>comunicare agli interessati la possibile ammissione all’immatricolazione con eventuali obblighi formativi da recuperare, ovvero l’ammissione alle eventuali prove attitudinali ove definite dall’Ateneo, o consigliare l’iscrizione ad altro corso di studio ritenuto idoneo. </a:t>
            </a:r>
          </a:p>
          <a:p>
            <a:pPr algn="just"/>
            <a:r>
              <a:rPr lang="it-IT" sz="2000" b="1" dirty="0"/>
              <a:t>L’accettazione preventiva delle </a:t>
            </a:r>
            <a:r>
              <a:rPr lang="it-IT" sz="2000" b="1" dirty="0" smtClean="0"/>
              <a:t>Università non </a:t>
            </a:r>
            <a:r>
              <a:rPr lang="it-IT" sz="2000" b="1" dirty="0"/>
              <a:t>sostituisce in nessun caso la effettiva preiscrizione al corso, che ha luogo comunque solo ed esclusivamente attraverso il rilascio del visto da parte delle Rappresentanze diplomatico-consolari (Parte III), </a:t>
            </a:r>
            <a:r>
              <a:rPr lang="it-IT" sz="2000" b="1" dirty="0">
                <a:solidFill>
                  <a:srgbClr val="FF0000"/>
                </a:solidFill>
              </a:rPr>
              <a:t>fermo restando che le procedure di valutazione di </a:t>
            </a:r>
            <a:r>
              <a:rPr lang="it-IT" sz="2000" b="1" dirty="0" smtClean="0">
                <a:solidFill>
                  <a:srgbClr val="FF0000"/>
                </a:solidFill>
              </a:rPr>
              <a:t>idoneità dei </a:t>
            </a:r>
            <a:r>
              <a:rPr lang="it-IT" sz="2000" b="1" dirty="0">
                <a:solidFill>
                  <a:srgbClr val="FF0000"/>
                </a:solidFill>
              </a:rPr>
              <a:t>titoli esteri finalizzate all’ingresso ai corsi, sono di esclusiva competenza delle istituzioni universitarie. </a:t>
            </a:r>
            <a:endParaRPr lang="it-IT" sz="2000" dirty="0">
              <a:solidFill>
                <a:srgbClr val="FF0000"/>
              </a:solidFill>
            </a:endParaRPr>
          </a:p>
        </p:txBody>
      </p:sp>
    </p:spTree>
    <p:extLst>
      <p:ext uri="{BB962C8B-B14F-4D97-AF65-F5344CB8AC3E}">
        <p14:creationId xmlns:p14="http://schemas.microsoft.com/office/powerpoint/2010/main" val="11990524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smtClean="0"/>
              <a:t>Sussistenza economica (pag.9)</a:t>
            </a:r>
            <a:endParaRPr lang="it-IT" sz="3200" dirty="0"/>
          </a:p>
        </p:txBody>
      </p:sp>
      <p:sp>
        <p:nvSpPr>
          <p:cNvPr id="3" name="Segnaposto contenuto 2"/>
          <p:cNvSpPr>
            <a:spLocks noGrp="1"/>
          </p:cNvSpPr>
          <p:nvPr>
            <p:ph idx="1"/>
          </p:nvPr>
        </p:nvSpPr>
        <p:spPr>
          <a:xfrm>
            <a:off x="284163" y="1690912"/>
            <a:ext cx="8574087" cy="4811488"/>
          </a:xfrm>
        </p:spPr>
        <p:txBody>
          <a:bodyPr>
            <a:noAutofit/>
          </a:bodyPr>
          <a:lstStyle/>
          <a:p>
            <a:r>
              <a:rPr lang="it-IT" b="1" dirty="0"/>
              <a:t>Mezzi economici di sussistenza per il soggiorno previsto. </a:t>
            </a:r>
            <a:endParaRPr lang="it-IT" b="1" dirty="0" smtClean="0"/>
          </a:p>
          <a:p>
            <a:pPr algn="just"/>
            <a:r>
              <a:rPr lang="it-IT" dirty="0" smtClean="0"/>
              <a:t>Tali </a:t>
            </a:r>
            <a:r>
              <a:rPr lang="it-IT" dirty="0"/>
              <a:t>mezzi sono quantificati nell’importo di </a:t>
            </a:r>
            <a:r>
              <a:rPr lang="it-IT" b="1" dirty="0"/>
              <a:t>euro 448,07 al mese, pari ad euro 5.824,91 annuali </a:t>
            </a:r>
            <a:r>
              <a:rPr lang="it-IT" dirty="0"/>
              <a:t>(Circolare n. 8, avente per oggetto “Rinnovo delle pensioni e delle prestazioni assistenziali per l’anno 2017”, diramata dall’Istituto Nazionale della Previdenza Sociale, il 17 gennaio 2017, con la quale, al punto 2.1 sono stati resi noti i valori del “</a:t>
            </a:r>
            <a:r>
              <a:rPr lang="it-IT" b="1" dirty="0">
                <a:solidFill>
                  <a:srgbClr val="FF0000"/>
                </a:solidFill>
              </a:rPr>
              <a:t>assegno sociale</a:t>
            </a:r>
            <a:r>
              <a:rPr lang="it-IT" dirty="0"/>
              <a:t>”</a:t>
            </a:r>
            <a:r>
              <a:rPr lang="it-IT" dirty="0" smtClean="0"/>
              <a:t>).</a:t>
            </a:r>
          </a:p>
          <a:p>
            <a:endParaRPr lang="it-IT" dirty="0"/>
          </a:p>
          <a:p>
            <a:r>
              <a:rPr lang="it-IT" dirty="0" smtClean="0"/>
              <a:t>[Dibattito in corso]</a:t>
            </a:r>
            <a:endParaRPr lang="it-IT" dirty="0"/>
          </a:p>
        </p:txBody>
      </p:sp>
    </p:spTree>
    <p:extLst>
      <p:ext uri="{BB962C8B-B14F-4D97-AF65-F5344CB8AC3E}">
        <p14:creationId xmlns:p14="http://schemas.microsoft.com/office/powerpoint/2010/main" val="11967669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3200" b="1" dirty="0"/>
              <a:t>Prova di conoscenza della lingua italiana </a:t>
            </a:r>
            <a:r>
              <a:rPr lang="it-IT" sz="3200" b="1" dirty="0" smtClean="0"/>
              <a:t>(pag.11)</a:t>
            </a:r>
            <a:endParaRPr lang="it-IT" sz="3200" dirty="0"/>
          </a:p>
        </p:txBody>
      </p:sp>
      <p:sp>
        <p:nvSpPr>
          <p:cNvPr id="3" name="Segnaposto contenuto 2"/>
          <p:cNvSpPr>
            <a:spLocks noGrp="1"/>
          </p:cNvSpPr>
          <p:nvPr>
            <p:ph idx="1"/>
          </p:nvPr>
        </p:nvSpPr>
        <p:spPr>
          <a:xfrm>
            <a:off x="284163" y="2064427"/>
            <a:ext cx="8574087" cy="3250156"/>
          </a:xfrm>
        </p:spPr>
        <p:txBody>
          <a:bodyPr>
            <a:noAutofit/>
          </a:bodyPr>
          <a:lstStyle/>
          <a:p>
            <a:pPr algn="just"/>
            <a:r>
              <a:rPr lang="it-IT" dirty="0"/>
              <a:t>È organizzata dalla sede universitaria scelta da ciascun candidato, </a:t>
            </a:r>
            <a:r>
              <a:rPr lang="it-IT" b="1" dirty="0">
                <a:solidFill>
                  <a:srgbClr val="FF0000"/>
                </a:solidFill>
              </a:rPr>
              <a:t>preferibilmente a distanza</a:t>
            </a:r>
            <a:r>
              <a:rPr lang="it-IT" dirty="0"/>
              <a:t>, ed è obbligatoria per tutti i corsi universitari, ad eccezione dei casi di esonero indicati nel paragrafo successivo. La prova di conoscenza della lingua italiana non è richiesta nel caso in cui i corsi di laurea si svolgano esclusivamente in lingua straniera. In quest’ultimo caso i singoli atenei possono prevedere, nell’ambito dell’autonomia universitaria, il possesso di specifica certificazione. </a:t>
            </a:r>
          </a:p>
        </p:txBody>
      </p:sp>
    </p:spTree>
    <p:extLst>
      <p:ext uri="{BB962C8B-B14F-4D97-AF65-F5344CB8AC3E}">
        <p14:creationId xmlns:p14="http://schemas.microsoft.com/office/powerpoint/2010/main" val="18384387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2800" b="1" dirty="0" smtClean="0"/>
              <a:t/>
            </a:r>
            <a:br>
              <a:rPr lang="it-IT" sz="2800" b="1" dirty="0" smtClean="0"/>
            </a:br>
            <a:r>
              <a:rPr lang="it-IT" sz="2800" b="1" dirty="0" smtClean="0"/>
              <a:t>CAPITOLO SECONDO (</a:t>
            </a:r>
            <a:r>
              <a:rPr lang="it-IT" sz="2800" b="1" dirty="0" err="1" smtClean="0"/>
              <a:t>pagg</a:t>
            </a:r>
            <a:r>
              <a:rPr lang="it-IT" sz="2800" b="1" dirty="0" smtClean="0"/>
              <a:t>. 14-15-16) </a:t>
            </a:r>
            <a:r>
              <a:rPr lang="it-IT" sz="2800" dirty="0"/>
              <a:t/>
            </a:r>
            <a:br>
              <a:rPr lang="it-IT" sz="2800" dirty="0"/>
            </a:br>
            <a:endParaRPr lang="it-IT" sz="2800" dirty="0"/>
          </a:p>
        </p:txBody>
      </p:sp>
      <p:sp>
        <p:nvSpPr>
          <p:cNvPr id="3" name="Segnaposto contenuto 2"/>
          <p:cNvSpPr>
            <a:spLocks noGrp="1"/>
          </p:cNvSpPr>
          <p:nvPr>
            <p:ph idx="1"/>
          </p:nvPr>
        </p:nvSpPr>
        <p:spPr>
          <a:xfrm>
            <a:off x="284163" y="1989723"/>
            <a:ext cx="8574087" cy="3143438"/>
          </a:xfrm>
        </p:spPr>
        <p:txBody>
          <a:bodyPr>
            <a:noAutofit/>
          </a:bodyPr>
          <a:lstStyle/>
          <a:p>
            <a:pPr algn="just"/>
            <a:r>
              <a:rPr lang="it-IT" b="1" dirty="0"/>
              <a:t>CITTADINI ITALIANI, DELL’UNIONE EUROPEA E STRANIERI REGOLARMENTE SOGGIORNANTI IN ITALIA (NON RICHIEDENTI VISTO), IN POSSESSO DI TITOLO ESTERO, CHE RICHIEDANO L’INGRESSO A CORSI UNIVERSITARI </a:t>
            </a:r>
            <a:endParaRPr lang="it-IT" b="1" dirty="0" smtClean="0"/>
          </a:p>
          <a:p>
            <a:pPr algn="just"/>
            <a:endParaRPr lang="it-IT" b="1" dirty="0"/>
          </a:p>
          <a:p>
            <a:pPr algn="just"/>
            <a:r>
              <a:rPr lang="it-IT" u="sng" dirty="0" smtClean="0"/>
              <a:t>Indicazioni generali e rapporti diretti con le istituzioni: non necessità di passaggio presso le rappresentanze</a:t>
            </a:r>
            <a:endParaRPr lang="it-IT" u="sng" dirty="0"/>
          </a:p>
        </p:txBody>
      </p:sp>
    </p:spTree>
    <p:extLst>
      <p:ext uri="{BB962C8B-B14F-4D97-AF65-F5344CB8AC3E}">
        <p14:creationId xmlns:p14="http://schemas.microsoft.com/office/powerpoint/2010/main" val="42127538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Trasferimenti corsi area sanitaria (pag. 15)</a:t>
            </a:r>
            <a:endParaRPr lang="it-IT" sz="2800" dirty="0"/>
          </a:p>
        </p:txBody>
      </p:sp>
      <p:sp>
        <p:nvSpPr>
          <p:cNvPr id="3" name="Segnaposto contenuto 2"/>
          <p:cNvSpPr>
            <a:spLocks noGrp="1"/>
          </p:cNvSpPr>
          <p:nvPr>
            <p:ph idx="1"/>
          </p:nvPr>
        </p:nvSpPr>
        <p:spPr>
          <a:xfrm>
            <a:off x="284163" y="1773729"/>
            <a:ext cx="8574087" cy="4736102"/>
          </a:xfrm>
        </p:spPr>
        <p:txBody>
          <a:bodyPr>
            <a:noAutofit/>
          </a:bodyPr>
          <a:lstStyle/>
          <a:p>
            <a:pPr algn="just"/>
            <a:r>
              <a:rPr lang="it-IT" sz="1800" dirty="0"/>
              <a:t>Secondo quanto statuito dal </a:t>
            </a:r>
            <a:r>
              <a:rPr lang="it-IT" sz="1800" b="1" dirty="0"/>
              <a:t>Consiglio di Stato, Adunanza Plenaria n. 1/2015</a:t>
            </a:r>
            <a:r>
              <a:rPr lang="it-IT" sz="1800" dirty="0"/>
              <a:t>, </a:t>
            </a:r>
            <a:r>
              <a:rPr lang="it-IT" sz="1800" u="sng" dirty="0"/>
              <a:t>il superamento del test di accesso ai corsi di laurea e di laurea magistrale dell’area sanitaria </a:t>
            </a:r>
            <a:r>
              <a:rPr lang="it-IT" sz="1800" dirty="0"/>
              <a:t>previsto dall’art. 4, comma 1, della legge 2 agosto 1999, n. 264 </a:t>
            </a:r>
            <a:r>
              <a:rPr lang="it-IT" sz="1800" u="sng" dirty="0"/>
              <a:t>non è obbligatorio per gli studenti che provengono da </a:t>
            </a:r>
            <a:r>
              <a:rPr lang="it-IT" sz="1800" u="sng" dirty="0" smtClean="0"/>
              <a:t>Università </a:t>
            </a:r>
            <a:r>
              <a:rPr lang="it-IT" sz="1800" u="sng" dirty="0"/>
              <a:t>estere e richiedono il trasferimento ad anni successivi al primo dei predetti corsi. </a:t>
            </a:r>
          </a:p>
          <a:p>
            <a:pPr algn="just"/>
            <a:r>
              <a:rPr lang="it-IT" sz="1800" dirty="0"/>
              <a:t>Il nulla osta al trasferimento è in ogni caso subordinato al </a:t>
            </a:r>
            <a:r>
              <a:rPr lang="it-IT" sz="1800" b="1" dirty="0" smtClean="0"/>
              <a:t>[1] rispetto </a:t>
            </a:r>
            <a:r>
              <a:rPr lang="it-IT" sz="1800" b="1" dirty="0"/>
              <a:t>del limite ineludibile del numero di posti disponibili fissato </a:t>
            </a:r>
            <a:r>
              <a:rPr lang="it-IT" sz="1800" b="1" dirty="0" smtClean="0"/>
              <a:t>dall’Università di </a:t>
            </a:r>
            <a:r>
              <a:rPr lang="it-IT" sz="1800" b="1" dirty="0"/>
              <a:t>destinazione per ciascun anno di corso in sede di programmazione annuale </a:t>
            </a:r>
            <a:r>
              <a:rPr lang="it-IT" sz="1800" dirty="0"/>
              <a:t>e </a:t>
            </a:r>
            <a:r>
              <a:rPr lang="it-IT" sz="1800" b="1" dirty="0" smtClean="0"/>
              <a:t>[2] alla </a:t>
            </a:r>
            <a:r>
              <a:rPr lang="it-IT" sz="1800" b="1" dirty="0"/>
              <a:t>verifica del percorso formativo compiuto dallo studente</a:t>
            </a:r>
            <a:r>
              <a:rPr lang="it-IT" sz="1800" dirty="0"/>
              <a:t>: a tal fine, gli Atenei specificano analiticamente nei loro bandi sia i criteri per il riconoscimento dei crediti acquisiti nell’Ateneo estero e per la valutazione delle equipollenze sia il numero di posti disponibili per il trasferimento a ciascun anno successivo al primo. </a:t>
            </a:r>
            <a:r>
              <a:rPr lang="it-IT" sz="1800" u="sng" dirty="0"/>
              <a:t>Ciascun Ateneo </a:t>
            </a:r>
            <a:r>
              <a:rPr lang="it-IT" sz="1800" u="sng" dirty="0" smtClean="0"/>
              <a:t>può altresì prevedere</a:t>
            </a:r>
            <a:r>
              <a:rPr lang="it-IT" sz="1800" u="sng" dirty="0"/>
              <a:t>, nell’ambito della propria autonomia, la </a:t>
            </a:r>
            <a:r>
              <a:rPr lang="it-IT" sz="1800" u="sng" dirty="0" smtClean="0"/>
              <a:t>possibilità di </a:t>
            </a:r>
            <a:r>
              <a:rPr lang="it-IT" sz="1800" u="sng" dirty="0"/>
              <a:t>organizzare ulteriori prove di ingresso valutative degli studenti che richiedono il trasferimento ad anni successivi al primo, finalizzate a verificarne le conoscenze, competenze e abilità, in ossequio ai principi della Convenzione di Lisbona. </a:t>
            </a:r>
          </a:p>
        </p:txBody>
      </p:sp>
    </p:spTree>
    <p:extLst>
      <p:ext uri="{BB962C8B-B14F-4D97-AF65-F5344CB8AC3E}">
        <p14:creationId xmlns:p14="http://schemas.microsoft.com/office/powerpoint/2010/main" val="39150288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Parte seconda – Le Rappresentanze (pag. 20)</a:t>
            </a:r>
            <a:endParaRPr lang="it-IT" sz="2800" dirty="0"/>
          </a:p>
        </p:txBody>
      </p:sp>
      <p:sp>
        <p:nvSpPr>
          <p:cNvPr id="3" name="Segnaposto contenuto 2"/>
          <p:cNvSpPr>
            <a:spLocks noGrp="1"/>
          </p:cNvSpPr>
          <p:nvPr>
            <p:ph idx="1"/>
          </p:nvPr>
        </p:nvSpPr>
        <p:spPr>
          <a:xfrm>
            <a:off x="284163" y="2083213"/>
            <a:ext cx="8574087" cy="3551526"/>
          </a:xfrm>
        </p:spPr>
        <p:txBody>
          <a:bodyPr>
            <a:noAutofit/>
          </a:bodyPr>
          <a:lstStyle/>
          <a:p>
            <a:pPr algn="just"/>
            <a:r>
              <a:rPr lang="it-IT" dirty="0"/>
              <a:t>La documentazione prodotta dalle rappresentanze diplomatiche italiane non incide sulle decisioni valutative delle singole istituzioni di formazione superiore in merito alle qualifiche estere di ingresso ai corsi. A tal proposito si ricorda che la richiesta della Dichiarazione di valore “non esclude il potere-dovere dell’Amministrazione di compiere le proprie autonome valutazioni anche qualora la rappresentanza diplomatica interessata non abbia fornito il riscontro richiesto o l’abbia fornito in termini generici od insufficienti” (cfr. Consiglio di Stato sentenza n. 4613 del 4/9/07). </a:t>
            </a:r>
          </a:p>
        </p:txBody>
      </p:sp>
    </p:spTree>
    <p:extLst>
      <p:ext uri="{BB962C8B-B14F-4D97-AF65-F5344CB8AC3E}">
        <p14:creationId xmlns:p14="http://schemas.microsoft.com/office/powerpoint/2010/main" val="41228774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Parte terza – Le Istituzioni di formazione superiore (pag. 26)</a:t>
            </a:r>
            <a:endParaRPr lang="it-IT" sz="2800" dirty="0"/>
          </a:p>
        </p:txBody>
      </p:sp>
      <p:sp>
        <p:nvSpPr>
          <p:cNvPr id="3" name="Segnaposto contenuto 2"/>
          <p:cNvSpPr>
            <a:spLocks noGrp="1"/>
          </p:cNvSpPr>
          <p:nvPr>
            <p:ph idx="1"/>
          </p:nvPr>
        </p:nvSpPr>
        <p:spPr>
          <a:xfrm>
            <a:off x="284163" y="1816416"/>
            <a:ext cx="8574087" cy="4608039"/>
          </a:xfrm>
        </p:spPr>
        <p:txBody>
          <a:bodyPr>
            <a:noAutofit/>
          </a:bodyPr>
          <a:lstStyle/>
          <a:p>
            <a:pPr algn="just"/>
            <a:r>
              <a:rPr lang="it-IT" sz="2000" b="1" dirty="0"/>
              <a:t>9. Valutazione dei titoli esteri ai fini dell’immatricolazione </a:t>
            </a:r>
            <a:endParaRPr lang="it-IT" sz="2000" dirty="0"/>
          </a:p>
          <a:p>
            <a:pPr algn="just"/>
            <a:r>
              <a:rPr lang="it-IT" sz="2000" b="1" dirty="0">
                <a:solidFill>
                  <a:srgbClr val="FF0000"/>
                </a:solidFill>
              </a:rPr>
              <a:t>La valutazione di titoli esteri finalizzata all’iscrizione a corsi di studio italiani di formazione superiore, è competenza esclusiva delle istituzioni di formazione superiore</a:t>
            </a:r>
            <a:r>
              <a:rPr lang="it-IT" sz="2000" dirty="0"/>
              <a:t>, come stabilito dall’art. 2 della Legge 148/2002. La documentazione prodotta dalle rappresentanze diplomatiche italiane non incide sulle decisioni valutative delle singole istituzioni di formazione superiore in merito alle qualifiche estere di ingresso ai corsi. A tal proposito si ricorda che la richiesta della Dichiarazione di valore “non esclude il potere-dovere dell’Amministrazione di compiere le proprie autonome valutazioni anche qualora la rappresentanza diplomatica interessata non abbia fornito il riscontro richiesto o l’abbia fornito in termini generici od insufficienti” (cfr. Consiglio di Stato sentenza n. 4613 del 4/9/07). </a:t>
            </a:r>
            <a:r>
              <a:rPr lang="it-IT" sz="2000" b="1" dirty="0">
                <a:solidFill>
                  <a:srgbClr val="FF0000"/>
                </a:solidFill>
              </a:rPr>
              <a:t>Durante le procedure di valutazione dei titoli esteri finalizzate all’immatricolazione, la documentazione richiesta allo studente è stabilita dalle singole istituzioni di formazione superiore. </a:t>
            </a:r>
          </a:p>
        </p:txBody>
      </p:sp>
    </p:spTree>
    <p:extLst>
      <p:ext uri="{BB962C8B-B14F-4D97-AF65-F5344CB8AC3E}">
        <p14:creationId xmlns:p14="http://schemas.microsoft.com/office/powerpoint/2010/main" val="41170107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Riconoscimento </a:t>
            </a:r>
            <a:r>
              <a:rPr lang="it-IT" sz="2800" b="1" dirty="0"/>
              <a:t>delle qualifiche dei </a:t>
            </a:r>
            <a:r>
              <a:rPr lang="it-IT" sz="2800" b="1" dirty="0" smtClean="0"/>
              <a:t>rifugiati:</a:t>
            </a:r>
            <a:br>
              <a:rPr lang="it-IT" sz="2800" b="1" dirty="0" smtClean="0"/>
            </a:br>
            <a:r>
              <a:rPr lang="it-IT" sz="2800" b="1" dirty="0" smtClean="0"/>
              <a:t>Normativa di riferimento (</a:t>
            </a:r>
            <a:r>
              <a:rPr lang="it-IT" sz="2800" b="1" dirty="0" err="1" smtClean="0"/>
              <a:t>pagg</a:t>
            </a:r>
            <a:r>
              <a:rPr lang="it-IT" sz="2800" b="1" dirty="0" smtClean="0"/>
              <a:t>. 27-28)  </a:t>
            </a:r>
            <a:endParaRPr lang="it-IT" sz="2800" dirty="0">
              <a:effectLst/>
            </a:endParaRPr>
          </a:p>
        </p:txBody>
      </p:sp>
      <p:sp>
        <p:nvSpPr>
          <p:cNvPr id="3" name="Segnaposto contenuto 2"/>
          <p:cNvSpPr>
            <a:spLocks noGrp="1"/>
          </p:cNvSpPr>
          <p:nvPr>
            <p:ph idx="1"/>
          </p:nvPr>
        </p:nvSpPr>
        <p:spPr>
          <a:xfrm>
            <a:off x="284163" y="1912463"/>
            <a:ext cx="8574087" cy="4608039"/>
          </a:xfrm>
        </p:spPr>
        <p:txBody>
          <a:bodyPr>
            <a:noAutofit/>
          </a:bodyPr>
          <a:lstStyle/>
          <a:p>
            <a:pPr>
              <a:spcBef>
                <a:spcPts val="0"/>
              </a:spcBef>
            </a:pPr>
            <a:r>
              <a:rPr lang="it-IT" sz="1600" b="1" dirty="0" smtClean="0"/>
              <a:t>Articolo </a:t>
            </a:r>
            <a:r>
              <a:rPr lang="it-IT" sz="1600" b="1" dirty="0"/>
              <a:t>VII della Convenzione </a:t>
            </a:r>
            <a:r>
              <a:rPr lang="it-IT" sz="1600" b="1" dirty="0" smtClean="0"/>
              <a:t>di Lisbona (ratificata con Legge n</a:t>
            </a:r>
            <a:r>
              <a:rPr lang="it-IT" sz="1600" b="1" dirty="0"/>
              <a:t>.</a:t>
            </a:r>
            <a:r>
              <a:rPr lang="it-IT" sz="1600" b="1" dirty="0" smtClean="0"/>
              <a:t>148/2002):</a:t>
            </a:r>
          </a:p>
          <a:p>
            <a:pPr algn="just">
              <a:spcBef>
                <a:spcPts val="0"/>
              </a:spcBef>
            </a:pPr>
            <a:r>
              <a:rPr lang="it-IT" sz="1600" i="1" dirty="0" smtClean="0"/>
              <a:t>Ogni </a:t>
            </a:r>
            <a:r>
              <a:rPr lang="it-IT" sz="1600" i="1" dirty="0"/>
              <a:t>Parte, nell’ambito del proprio sistema di istruzione ed in </a:t>
            </a:r>
            <a:r>
              <a:rPr lang="it-IT" sz="1600" i="1" dirty="0" smtClean="0"/>
              <a:t>conformità con </a:t>
            </a:r>
            <a:r>
              <a:rPr lang="it-IT" sz="1600" i="1" dirty="0"/>
              <a:t>le proprie disposizioni costituzionali, giuridiche e normative, </a:t>
            </a:r>
            <a:r>
              <a:rPr lang="it-IT" sz="1600" i="1" dirty="0" smtClean="0"/>
              <a:t>adotterà tutti </a:t>
            </a:r>
            <a:r>
              <a:rPr lang="it-IT" sz="1600" i="1" dirty="0"/>
              <a:t>i provvedimenti possibili e ragionevoli per elaborare procedure atte a valutare equamente ed efficacemente se i rifugiati, i profughi e le persone in condizioni simili a quelle dei rifugiati soddisfano i requisiti per l’accesso all’istruzione superiore, a programmi complementari di insegnamento superiore o ad </a:t>
            </a:r>
            <a:r>
              <a:rPr lang="it-IT" sz="1600" i="1" dirty="0" smtClean="0"/>
              <a:t>attività lavorative</a:t>
            </a:r>
            <a:r>
              <a:rPr lang="it-IT" sz="1600" b="1" i="1" dirty="0">
                <a:solidFill>
                  <a:srgbClr val="FF0000"/>
                </a:solidFill>
              </a:rPr>
              <a:t>, anche nei casi in cui i titoli di studio rilasciati da una delle Parti non possono essere comprovati dai relativi documenti. </a:t>
            </a:r>
            <a:endParaRPr lang="it-IT" sz="1600" b="1" i="1" dirty="0" smtClean="0">
              <a:solidFill>
                <a:srgbClr val="FF0000"/>
              </a:solidFill>
            </a:endParaRPr>
          </a:p>
          <a:p>
            <a:pPr algn="just">
              <a:spcBef>
                <a:spcPts val="0"/>
              </a:spcBef>
            </a:pPr>
            <a:endParaRPr lang="it-IT" sz="1600" dirty="0"/>
          </a:p>
          <a:p>
            <a:pPr algn="just">
              <a:spcBef>
                <a:spcPts val="0"/>
              </a:spcBef>
            </a:pPr>
            <a:r>
              <a:rPr lang="it-IT" sz="1600" b="1" dirty="0"/>
              <a:t>A</a:t>
            </a:r>
            <a:r>
              <a:rPr lang="it-IT" sz="1600" b="1" dirty="0" smtClean="0"/>
              <a:t>rticolo </a:t>
            </a:r>
            <a:r>
              <a:rPr lang="it-IT" sz="1600" b="1" dirty="0"/>
              <a:t>26 del Decreto Legislativo 251/</a:t>
            </a:r>
            <a:r>
              <a:rPr lang="it-IT" sz="1600" b="1" dirty="0" smtClean="0"/>
              <a:t>2007</a:t>
            </a:r>
            <a:r>
              <a:rPr lang="it-IT" sz="1600" b="1" dirty="0"/>
              <a:t> </a:t>
            </a:r>
            <a:r>
              <a:rPr lang="it-IT" sz="1600" b="1" dirty="0" smtClean="0"/>
              <a:t>(modificato con Decreto </a:t>
            </a:r>
            <a:r>
              <a:rPr lang="it-IT" sz="1600" b="1" dirty="0"/>
              <a:t>legislativo n.</a:t>
            </a:r>
            <a:r>
              <a:rPr lang="it-IT" sz="1600" b="1" dirty="0" smtClean="0"/>
              <a:t>18/2014): </a:t>
            </a:r>
          </a:p>
          <a:p>
            <a:pPr algn="just">
              <a:spcBef>
                <a:spcPts val="0"/>
              </a:spcBef>
            </a:pPr>
            <a:r>
              <a:rPr lang="it-IT" sz="1600" i="1" dirty="0" smtClean="0"/>
              <a:t>3</a:t>
            </a:r>
            <a:r>
              <a:rPr lang="it-IT" sz="1600" i="1" dirty="0"/>
              <a:t>-bis. Per il riconoscimento delle qualifiche professionali, dei diplomi, dei certificati e di altri titoli conseguiti all'estero dai titolari dello status di rifugiato o dello status di protezione sussidiaria, le amministrazioni competenti individuano sistemi appropriati di valutazione, convalida e accreditamento </a:t>
            </a:r>
            <a:r>
              <a:rPr lang="it-IT" sz="1600" i="1" dirty="0" smtClean="0"/>
              <a:t>che </a:t>
            </a:r>
            <a:r>
              <a:rPr lang="it-IT" sz="1600" i="1" dirty="0"/>
              <a:t>consentono il </a:t>
            </a:r>
            <a:r>
              <a:rPr lang="it-IT" sz="1600" b="1" i="1" dirty="0">
                <a:solidFill>
                  <a:srgbClr val="FF0000"/>
                </a:solidFill>
              </a:rPr>
              <a:t>riconoscimento dei titoli</a:t>
            </a:r>
            <a:r>
              <a:rPr lang="it-IT" sz="1600" i="1" dirty="0">
                <a:solidFill>
                  <a:srgbClr val="FF0000"/>
                </a:solidFill>
              </a:rPr>
              <a:t> </a:t>
            </a:r>
            <a:r>
              <a:rPr lang="it-IT" sz="1600" i="1" dirty="0"/>
              <a:t>ai sensi dell'articolo 49 del decreto del Presidente della Repubblica 31 agosto 1999, n. 394, </a:t>
            </a:r>
            <a:r>
              <a:rPr lang="it-IT" sz="1600" b="1" i="1" dirty="0">
                <a:solidFill>
                  <a:srgbClr val="FF0000"/>
                </a:solidFill>
              </a:rPr>
              <a:t>anche in assenza di certificazione da parte dello Stato in cui è stato ottenuto il titolo, ove l'interessato dimostra di non poter acquisire detta certificazione. </a:t>
            </a:r>
            <a:endParaRPr lang="it-IT" sz="1600" b="1" dirty="0">
              <a:solidFill>
                <a:srgbClr val="FF0000"/>
              </a:solidFill>
              <a:effectLst/>
            </a:endParaRPr>
          </a:p>
        </p:txBody>
      </p:sp>
    </p:spTree>
    <p:extLst>
      <p:ext uri="{BB962C8B-B14F-4D97-AF65-F5344CB8AC3E}">
        <p14:creationId xmlns:p14="http://schemas.microsoft.com/office/powerpoint/2010/main" val="37266944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Riconoscimento </a:t>
            </a:r>
            <a:r>
              <a:rPr lang="it-IT" sz="2800" b="1" dirty="0"/>
              <a:t>delle qualifiche dei </a:t>
            </a:r>
            <a:r>
              <a:rPr lang="it-IT" sz="2800" b="1" dirty="0" smtClean="0"/>
              <a:t>rifugiati: </a:t>
            </a:r>
            <a:br>
              <a:rPr lang="it-IT" sz="2800" b="1" dirty="0" smtClean="0"/>
            </a:br>
            <a:r>
              <a:rPr lang="it-IT" sz="2800" b="1" dirty="0" smtClean="0"/>
              <a:t>Ruolo delle istituzioni (pag. 28)  </a:t>
            </a:r>
            <a:endParaRPr lang="it-IT" sz="2800" dirty="0">
              <a:effectLst/>
            </a:endParaRPr>
          </a:p>
        </p:txBody>
      </p:sp>
      <p:sp>
        <p:nvSpPr>
          <p:cNvPr id="3" name="Segnaposto contenuto 2"/>
          <p:cNvSpPr>
            <a:spLocks noGrp="1"/>
          </p:cNvSpPr>
          <p:nvPr>
            <p:ph idx="1"/>
          </p:nvPr>
        </p:nvSpPr>
        <p:spPr>
          <a:xfrm>
            <a:off x="284163" y="1912464"/>
            <a:ext cx="8574087" cy="4159822"/>
          </a:xfrm>
        </p:spPr>
        <p:txBody>
          <a:bodyPr>
            <a:noAutofit/>
          </a:bodyPr>
          <a:lstStyle/>
          <a:p>
            <a:pPr algn="just"/>
            <a:r>
              <a:rPr lang="it-IT" sz="2000" dirty="0"/>
              <a:t>Si invitano pertanto le istituzioni di istruzione superiore, sulla base della propria autonomia e in linea con la </a:t>
            </a:r>
            <a:r>
              <a:rPr lang="it-IT" sz="2000" dirty="0" smtClean="0"/>
              <a:t>possibilità data </a:t>
            </a:r>
            <a:r>
              <a:rPr lang="it-IT" sz="2000" dirty="0"/>
              <a:t>dall’attuale normativa di svolgere riconoscimenti “dei cicli e dei periodi di studio svolti all’estero e dei titoli di studio stranieri, ai fini dell’accesso all’istruzione superiore, del proseguimento degli studi universitari e del conseguimento dei titoli universitari italiani” (art. 2 Legge 148/2002), </a:t>
            </a:r>
            <a:r>
              <a:rPr lang="it-IT" sz="2000" b="1" dirty="0">
                <a:solidFill>
                  <a:srgbClr val="FF0000"/>
                </a:solidFill>
              </a:rPr>
              <a:t>a porre in essere tutti gli sforzi necessari al fine di predisporre procedure e meccanismi interni per valutare le qualifiche dei rifugiati e dei titolari di protezione sussidiaria, anche nei casi in cui non siano presenti tutti o parte dei relativi documenti comprovanti i titoli di studio. </a:t>
            </a:r>
            <a:r>
              <a:rPr lang="it-IT" sz="2000" dirty="0"/>
              <a:t>Le istituzioni di istruzione superiore, al fine del riconoscimento di tali qualifiche e per la predisposizione delle relative procedure valutative, potranno avvalersi dell’esperienza dei centri ENIC-NARIC e delle buone pratiche stabilite a livello </a:t>
            </a:r>
            <a:r>
              <a:rPr lang="it-IT" sz="2000" dirty="0" smtClean="0"/>
              <a:t>internazionale.</a:t>
            </a:r>
            <a:endParaRPr lang="it-IT" sz="2000" dirty="0"/>
          </a:p>
        </p:txBody>
      </p:sp>
    </p:spTree>
    <p:extLst>
      <p:ext uri="{BB962C8B-B14F-4D97-AF65-F5344CB8AC3E}">
        <p14:creationId xmlns:p14="http://schemas.microsoft.com/office/powerpoint/2010/main" val="32771244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Procedure ≠ Norme</a:t>
            </a:r>
            <a:endParaRPr lang="it-IT" b="1" dirty="0"/>
          </a:p>
        </p:txBody>
      </p:sp>
      <p:sp>
        <p:nvSpPr>
          <p:cNvPr id="3" name="Segnaposto contenuto 2"/>
          <p:cNvSpPr>
            <a:spLocks noGrp="1"/>
          </p:cNvSpPr>
          <p:nvPr>
            <p:ph idx="1"/>
          </p:nvPr>
        </p:nvSpPr>
        <p:spPr>
          <a:xfrm>
            <a:off x="284163" y="2690329"/>
            <a:ext cx="8574087" cy="2410817"/>
          </a:xfrm>
        </p:spPr>
        <p:txBody>
          <a:bodyPr>
            <a:noAutofit/>
          </a:bodyPr>
          <a:lstStyle/>
          <a:p>
            <a:pPr algn="just">
              <a:spcBef>
                <a:spcPts val="0"/>
              </a:spcBef>
              <a:defRPr/>
            </a:pPr>
            <a:r>
              <a:rPr lang="it-IT" sz="2000" b="1" dirty="0">
                <a:solidFill>
                  <a:srgbClr val="FF0000"/>
                </a:solidFill>
              </a:rPr>
              <a:t>Procedure</a:t>
            </a:r>
            <a:r>
              <a:rPr lang="it-IT" sz="2000" b="1" dirty="0"/>
              <a:t> per l'ingresso, il soggiorno e l'immatricolazione degli studenti stranieri/internazionali ai corsi di formazione superiore in Italia per l’anno accademico 2017-</a:t>
            </a:r>
            <a:r>
              <a:rPr lang="it-IT" sz="2000" b="1" dirty="0" smtClean="0"/>
              <a:t>2018.</a:t>
            </a:r>
          </a:p>
          <a:p>
            <a:pPr algn="just">
              <a:spcBef>
                <a:spcPts val="0"/>
              </a:spcBef>
              <a:defRPr/>
            </a:pPr>
            <a:endParaRPr lang="it-IT" sz="2000" b="1" dirty="0"/>
          </a:p>
          <a:p>
            <a:pPr algn="just">
              <a:spcBef>
                <a:spcPts val="0"/>
              </a:spcBef>
              <a:defRPr/>
            </a:pPr>
            <a:r>
              <a:rPr lang="it-IT" sz="2000" b="1" dirty="0" smtClean="0"/>
              <a:t>Tali procedure sono decise di concerto tra tre Ministeri (MIUR, MAECI e Interni) e si basano sulla normativa vigente. </a:t>
            </a:r>
          </a:p>
          <a:p>
            <a:pPr algn="just">
              <a:spcBef>
                <a:spcPts val="0"/>
              </a:spcBef>
              <a:defRPr/>
            </a:pPr>
            <a:endParaRPr lang="it-IT" sz="2000" b="1" dirty="0"/>
          </a:p>
          <a:p>
            <a:pPr algn="ctr">
              <a:spcBef>
                <a:spcPts val="0"/>
              </a:spcBef>
              <a:defRPr/>
            </a:pPr>
            <a:endParaRPr lang="it-IT" sz="1600" b="1" dirty="0"/>
          </a:p>
          <a:p>
            <a:pPr>
              <a:spcBef>
                <a:spcPts val="0"/>
              </a:spcBef>
              <a:defRPr/>
            </a:pPr>
            <a:endParaRPr lang="it-IT" sz="1600" dirty="0" smtClean="0"/>
          </a:p>
          <a:p>
            <a:pPr>
              <a:spcBef>
                <a:spcPts val="0"/>
              </a:spcBef>
              <a:defRPr/>
            </a:pPr>
            <a:endParaRPr lang="it-IT" sz="1600" dirty="0"/>
          </a:p>
          <a:p>
            <a:pPr algn="ctr">
              <a:spcBef>
                <a:spcPts val="0"/>
              </a:spcBef>
              <a:defRPr/>
            </a:pPr>
            <a:endParaRPr lang="it-IT" sz="1600" dirty="0"/>
          </a:p>
          <a:p>
            <a:pPr marL="342900" indent="-342900">
              <a:spcBef>
                <a:spcPts val="0"/>
              </a:spcBef>
              <a:buAutoNum type="arabicPeriod"/>
              <a:defRPr/>
            </a:pPr>
            <a:endParaRPr lang="it-IT" sz="1500" dirty="0" smtClean="0">
              <a:solidFill>
                <a:schemeClr val="tx1"/>
              </a:solidFill>
            </a:endParaRPr>
          </a:p>
          <a:p>
            <a:pPr marL="342900" indent="-342900">
              <a:spcBef>
                <a:spcPts val="0"/>
              </a:spcBef>
              <a:buAutoNum type="arabicPeriod"/>
              <a:defRPr/>
            </a:pPr>
            <a:endParaRPr lang="it-IT" sz="1500" dirty="0">
              <a:solidFill>
                <a:schemeClr val="tx1"/>
              </a:solidFill>
            </a:endParaRPr>
          </a:p>
        </p:txBody>
      </p:sp>
    </p:spTree>
    <p:extLst>
      <p:ext uri="{BB962C8B-B14F-4D97-AF65-F5344CB8AC3E}">
        <p14:creationId xmlns:p14="http://schemas.microsoft.com/office/powerpoint/2010/main" val="17374384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a:t>C</a:t>
            </a:r>
            <a:r>
              <a:rPr lang="it-IT" sz="2800" b="1" dirty="0" smtClean="0"/>
              <a:t>orsi propedeutici - </a:t>
            </a:r>
            <a:r>
              <a:rPr lang="it-IT" sz="2800" b="1" i="1" dirty="0" smtClean="0"/>
              <a:t>Foundation </a:t>
            </a:r>
            <a:r>
              <a:rPr lang="it-IT" sz="2800" b="1" i="1" dirty="0" err="1" smtClean="0"/>
              <a:t>course</a:t>
            </a:r>
            <a:r>
              <a:rPr lang="it-IT" sz="2800" b="1" dirty="0" smtClean="0"/>
              <a:t> (pag. 32) </a:t>
            </a:r>
            <a:endParaRPr lang="it-IT" sz="2800" dirty="0">
              <a:effectLst/>
            </a:endParaRPr>
          </a:p>
        </p:txBody>
      </p:sp>
      <p:sp>
        <p:nvSpPr>
          <p:cNvPr id="3" name="Segnaposto contenuto 2"/>
          <p:cNvSpPr>
            <a:spLocks noGrp="1"/>
          </p:cNvSpPr>
          <p:nvPr>
            <p:ph idx="1"/>
          </p:nvPr>
        </p:nvSpPr>
        <p:spPr>
          <a:xfrm>
            <a:off x="284163" y="1912464"/>
            <a:ext cx="8574087" cy="4159822"/>
          </a:xfrm>
        </p:spPr>
        <p:txBody>
          <a:bodyPr>
            <a:noAutofit/>
          </a:bodyPr>
          <a:lstStyle/>
          <a:p>
            <a:pPr algn="just"/>
            <a:r>
              <a:rPr lang="it-IT" sz="2000" dirty="0"/>
              <a:t>In base a quanto stabilito dall’art. 6 comma 1 del DM 270/2004 per il settore universitario e all’art. 7 comma 2 del DPR 212/2005 per il settore AFAM, </a:t>
            </a:r>
            <a:r>
              <a:rPr lang="it-IT" sz="2000" b="1" dirty="0">
                <a:solidFill>
                  <a:srgbClr val="FF0000"/>
                </a:solidFill>
              </a:rPr>
              <a:t>le istituzioni di formazione superiore possono organizzare </a:t>
            </a:r>
            <a:r>
              <a:rPr lang="it-IT" sz="2000" b="1" dirty="0" smtClean="0">
                <a:solidFill>
                  <a:srgbClr val="FF0000"/>
                </a:solidFill>
              </a:rPr>
              <a:t>attività formative </a:t>
            </a:r>
            <a:r>
              <a:rPr lang="it-IT" sz="2000" b="1" dirty="0">
                <a:solidFill>
                  <a:srgbClr val="FF0000"/>
                </a:solidFill>
              </a:rPr>
              <a:t>propedeutiche di ingresso ai corsi di studio di Laurea, proponendo corsi propedeutici (</a:t>
            </a:r>
            <a:r>
              <a:rPr lang="it-IT" sz="2000" b="1" dirty="0" err="1">
                <a:solidFill>
                  <a:srgbClr val="FF0000"/>
                </a:solidFill>
              </a:rPr>
              <a:t>foundation</a:t>
            </a:r>
            <a:r>
              <a:rPr lang="it-IT" sz="2000" b="1" dirty="0">
                <a:solidFill>
                  <a:srgbClr val="FF0000"/>
                </a:solidFill>
              </a:rPr>
              <a:t> </a:t>
            </a:r>
            <a:r>
              <a:rPr lang="it-IT" sz="2000" b="1" dirty="0" err="1">
                <a:solidFill>
                  <a:srgbClr val="FF0000"/>
                </a:solidFill>
              </a:rPr>
              <a:t>course</a:t>
            </a:r>
            <a:r>
              <a:rPr lang="it-IT" sz="2000" b="1" dirty="0">
                <a:solidFill>
                  <a:srgbClr val="FF0000"/>
                </a:solidFill>
              </a:rPr>
              <a:t>) al fine di colmare i requisiti di ammissione richiesti per l’ingresso ai corsi di formazione superiore italiani, in linea con quanto stabilito dall’Allegato 1. </a:t>
            </a:r>
          </a:p>
          <a:p>
            <a:pPr algn="just"/>
            <a:r>
              <a:rPr lang="it-IT" sz="2000" u="sng" dirty="0"/>
              <a:t>Per quanto riguarda l’iscrizione a tali corsi, si applicano le medesime procedure previste per l’immatricolazione ai Master universitari. Le istituzioni di formazione superiore comunicheranno alle rispettive Rappresentanze diplomatico-consolari tutte le informazioni relative alla durata e alla natura del corso in oggetto. </a:t>
            </a:r>
          </a:p>
        </p:txBody>
      </p:sp>
    </p:spTree>
    <p:extLst>
      <p:ext uri="{BB962C8B-B14F-4D97-AF65-F5344CB8AC3E}">
        <p14:creationId xmlns:p14="http://schemas.microsoft.com/office/powerpoint/2010/main" val="22061658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Allegato 1 – Titoli con scolarità di 12 anni</a:t>
            </a:r>
            <a:endParaRPr lang="it-IT" sz="2800" dirty="0">
              <a:effectLst/>
            </a:endParaRPr>
          </a:p>
        </p:txBody>
      </p:sp>
      <p:sp>
        <p:nvSpPr>
          <p:cNvPr id="3" name="Segnaposto contenuto 2"/>
          <p:cNvSpPr>
            <a:spLocks noGrp="1"/>
          </p:cNvSpPr>
          <p:nvPr>
            <p:ph idx="1"/>
          </p:nvPr>
        </p:nvSpPr>
        <p:spPr>
          <a:xfrm>
            <a:off x="284163" y="1904064"/>
            <a:ext cx="8574087" cy="3805960"/>
          </a:xfrm>
        </p:spPr>
        <p:txBody>
          <a:bodyPr>
            <a:noAutofit/>
          </a:bodyPr>
          <a:lstStyle/>
          <a:p>
            <a:pPr algn="just"/>
            <a:r>
              <a:rPr lang="it-IT" sz="1800" b="1" dirty="0"/>
              <a:t>Tali titoli consentono in linea generale la prosecuzione agli studi nella formazione superiore Italiana</a:t>
            </a:r>
            <a:r>
              <a:rPr lang="it-IT" sz="1800" dirty="0"/>
              <a:t>, qualora siano stati </a:t>
            </a:r>
            <a:r>
              <a:rPr lang="it-IT" sz="1800" b="1" dirty="0">
                <a:solidFill>
                  <a:srgbClr val="FF0000"/>
                </a:solidFill>
              </a:rPr>
              <a:t>conseguiti sulla base almeno dell’ultimo biennio di frequenza con esito positivo nel sistema formativo estero</a:t>
            </a:r>
            <a:r>
              <a:rPr lang="it-IT" sz="1800" dirty="0"/>
              <a:t>. </a:t>
            </a:r>
          </a:p>
          <a:p>
            <a:pPr algn="just"/>
            <a:r>
              <a:rPr lang="it-IT" sz="1800" dirty="0"/>
              <a:t>Nel caso in cui tali titoli siano stati ottenuti tramite la frequenza di percorsi formativi di durata inferiore ai due anni, </a:t>
            </a:r>
            <a:r>
              <a:rPr lang="it-IT" sz="1800" dirty="0" smtClean="0"/>
              <a:t>l’ammissibilità </a:t>
            </a:r>
            <a:r>
              <a:rPr lang="it-IT" sz="1800" dirty="0"/>
              <a:t>ai corsi della formazione superiore italiana </a:t>
            </a:r>
            <a:r>
              <a:rPr lang="it-IT" sz="1800" dirty="0" smtClean="0"/>
              <a:t>sarà responsabilità </a:t>
            </a:r>
            <a:r>
              <a:rPr lang="it-IT" sz="1800" dirty="0"/>
              <a:t>dalle istituzioni italiane presso le quali venga fatta richiesta di iscrizione. </a:t>
            </a:r>
            <a:r>
              <a:rPr lang="it-IT" sz="1800" b="1" dirty="0" smtClean="0"/>
              <a:t>Sarà </a:t>
            </a:r>
            <a:r>
              <a:rPr lang="it-IT" sz="1800" b="1" dirty="0"/>
              <a:t>cura di dette istituzioni procedere a tale valutazione tenendo conto dell’</a:t>
            </a:r>
            <a:r>
              <a:rPr lang="it-IT" sz="1800" b="1" dirty="0">
                <a:solidFill>
                  <a:srgbClr val="FF0000"/>
                </a:solidFill>
              </a:rPr>
              <a:t>intero percorso formativo svolto</a:t>
            </a:r>
            <a:r>
              <a:rPr lang="it-IT" sz="1800" b="1" dirty="0"/>
              <a:t>, in linea con la normativa vigente sia nazionale sia internazionale. </a:t>
            </a:r>
            <a:endParaRPr lang="it-IT" sz="1800" dirty="0"/>
          </a:p>
          <a:p>
            <a:pPr algn="just"/>
            <a:r>
              <a:rPr lang="it-IT" sz="1800" dirty="0"/>
              <a:t>Le istituzioni della formazione superiore italiane potranno comunque richiedere </a:t>
            </a:r>
            <a:r>
              <a:rPr lang="it-IT" sz="1800" b="1" dirty="0"/>
              <a:t>ulteriori requisiti di ammissione</a:t>
            </a:r>
            <a:r>
              <a:rPr lang="it-IT" sz="1800" dirty="0"/>
              <a:t>, in linea con i propri ordinamenti e con il corso di studi prescelto. </a:t>
            </a:r>
            <a:endParaRPr lang="it-IT" sz="1800" dirty="0">
              <a:effectLst/>
            </a:endParaRPr>
          </a:p>
        </p:txBody>
      </p:sp>
    </p:spTree>
    <p:extLst>
      <p:ext uri="{BB962C8B-B14F-4D97-AF65-F5344CB8AC3E}">
        <p14:creationId xmlns:p14="http://schemas.microsoft.com/office/powerpoint/2010/main" val="41340189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Allegato 1 – Titoli con scolarità inferiore ai 12 anni</a:t>
            </a:r>
            <a:endParaRPr lang="it-IT" sz="2800" dirty="0">
              <a:effectLst/>
            </a:endParaRPr>
          </a:p>
        </p:txBody>
      </p:sp>
      <p:sp>
        <p:nvSpPr>
          <p:cNvPr id="3" name="Segnaposto contenuto 2"/>
          <p:cNvSpPr>
            <a:spLocks noGrp="1"/>
          </p:cNvSpPr>
          <p:nvPr>
            <p:ph idx="1"/>
          </p:nvPr>
        </p:nvSpPr>
        <p:spPr>
          <a:xfrm>
            <a:off x="284163" y="1708664"/>
            <a:ext cx="8574087" cy="4159822"/>
          </a:xfrm>
        </p:spPr>
        <p:txBody>
          <a:bodyPr>
            <a:noAutofit/>
          </a:bodyPr>
          <a:lstStyle/>
          <a:p>
            <a:pPr algn="just">
              <a:spcBef>
                <a:spcPts val="800"/>
              </a:spcBef>
            </a:pPr>
            <a:r>
              <a:rPr lang="it-IT" sz="1700" dirty="0"/>
              <a:t>Al fine di </a:t>
            </a:r>
            <a:r>
              <a:rPr lang="it-IT" sz="1700" b="1" dirty="0"/>
              <a:t>colmare la </a:t>
            </a:r>
            <a:r>
              <a:rPr lang="it-IT" sz="1700" b="1" dirty="0" smtClean="0"/>
              <a:t>scolarità mancante</a:t>
            </a:r>
            <a:r>
              <a:rPr lang="it-IT" sz="1700" dirty="0"/>
              <a:t>, nel caso in cui si debbano valutare titoli conseguiti al termine di un periodo scolastico inferiore ai 12 anni, </a:t>
            </a:r>
            <a:r>
              <a:rPr lang="it-IT" sz="1700" b="1" dirty="0"/>
              <a:t>le istituzioni di formazione superiore potranno richiedere in alternativa: </a:t>
            </a:r>
          </a:p>
          <a:p>
            <a:pPr algn="just">
              <a:spcBef>
                <a:spcPts val="800"/>
              </a:spcBef>
            </a:pPr>
            <a:r>
              <a:rPr lang="it-IT" sz="1700" dirty="0" smtClean="0"/>
              <a:t>1. La </a:t>
            </a:r>
            <a:r>
              <a:rPr lang="it-IT" sz="1700" dirty="0"/>
              <a:t>certificazione accademica attestante il superamento di tutti gli esami previsti per il primo anno di studi universitari nel caso di sistema scolastico locale di undici anni, ovvero la certificazione accademica attestante il superamento di tutti gli esami previsti per i primi due anni accademici nel caso di sistema scolastico locale di dieci anni. </a:t>
            </a:r>
          </a:p>
          <a:p>
            <a:pPr algn="just">
              <a:spcBef>
                <a:spcPts val="800"/>
              </a:spcBef>
            </a:pPr>
            <a:r>
              <a:rPr lang="it-IT" sz="1700" dirty="0" smtClean="0"/>
              <a:t>2. Un </a:t>
            </a:r>
            <a:r>
              <a:rPr lang="it-IT" sz="1700" dirty="0"/>
              <a:t>titolo ufficiale italiano o estero di studi post-secondari conseguito in un Istituto superiore non universitario e di materia affine al corso prescelto, rispettivamente della durata di un anno nel caso di sistema scolastico locale di undici anni, ovvero di due anni nel caso di sistema scolastico locale di dieci anni. </a:t>
            </a:r>
          </a:p>
          <a:p>
            <a:pPr algn="just">
              <a:spcBef>
                <a:spcPts val="800"/>
              </a:spcBef>
            </a:pPr>
            <a:r>
              <a:rPr lang="it-IT" sz="1700" dirty="0" smtClean="0"/>
              <a:t>3. </a:t>
            </a:r>
            <a:r>
              <a:rPr lang="it-IT" sz="1700" b="1" dirty="0" smtClean="0"/>
              <a:t>Certificazioni </a:t>
            </a:r>
            <a:r>
              <a:rPr lang="it-IT" sz="1700" b="1" dirty="0"/>
              <a:t>da parte di altre </a:t>
            </a:r>
            <a:r>
              <a:rPr lang="it-IT" sz="1700" b="1" dirty="0" smtClean="0"/>
              <a:t>università </a:t>
            </a:r>
            <a:r>
              <a:rPr lang="it-IT" sz="1700" b="1" dirty="0"/>
              <a:t>italiane relative al superamento di corsi propedeutici (</a:t>
            </a:r>
            <a:r>
              <a:rPr lang="it-IT" sz="1700" b="1" i="1" dirty="0" err="1"/>
              <a:t>foundation</a:t>
            </a:r>
            <a:r>
              <a:rPr lang="it-IT" sz="1700" b="1" i="1" dirty="0"/>
              <a:t> </a:t>
            </a:r>
            <a:r>
              <a:rPr lang="it-IT" sz="1700" b="1" i="1" dirty="0" err="1"/>
              <a:t>course</a:t>
            </a:r>
            <a:r>
              <a:rPr lang="it-IT" sz="1700" b="1" dirty="0"/>
              <a:t>), che colmino gli anni di </a:t>
            </a:r>
            <a:r>
              <a:rPr lang="it-IT" sz="1700" b="1" dirty="0" smtClean="0"/>
              <a:t>scolarità </a:t>
            </a:r>
            <a:r>
              <a:rPr lang="it-IT" sz="1700" b="1" dirty="0"/>
              <a:t>mancanti. </a:t>
            </a:r>
          </a:p>
          <a:p>
            <a:pPr algn="just">
              <a:spcBef>
                <a:spcPts val="800"/>
              </a:spcBef>
            </a:pPr>
            <a:r>
              <a:rPr lang="it-IT" sz="1700" dirty="0" smtClean="0"/>
              <a:t>4. </a:t>
            </a:r>
            <a:r>
              <a:rPr lang="it-IT" sz="1700" b="1" dirty="0" smtClean="0"/>
              <a:t>Proprie </a:t>
            </a:r>
            <a:r>
              <a:rPr lang="it-IT" sz="1700" b="1" dirty="0"/>
              <a:t>certificazioni relative al superamento di corsi propedeutici (</a:t>
            </a:r>
            <a:r>
              <a:rPr lang="it-IT" sz="1700" b="1" i="1" dirty="0" err="1"/>
              <a:t>foundation</a:t>
            </a:r>
            <a:r>
              <a:rPr lang="it-IT" sz="1700" b="1" i="1" dirty="0"/>
              <a:t> </a:t>
            </a:r>
            <a:r>
              <a:rPr lang="it-IT" sz="1700" b="1" i="1" dirty="0" err="1"/>
              <a:t>course</a:t>
            </a:r>
            <a:r>
              <a:rPr lang="it-IT" sz="1700" b="1" dirty="0"/>
              <a:t>), che conferiscano le adeguate conoscenze, competenze e abilità al fine di frequentare il corso di studi prescelto </a:t>
            </a:r>
            <a:r>
              <a:rPr lang="it-IT" sz="1700" dirty="0"/>
              <a:t>all’interno della medesima istituzione. </a:t>
            </a:r>
          </a:p>
        </p:txBody>
      </p:sp>
    </p:spTree>
    <p:extLst>
      <p:ext uri="{BB962C8B-B14F-4D97-AF65-F5344CB8AC3E}">
        <p14:creationId xmlns:p14="http://schemas.microsoft.com/office/powerpoint/2010/main" val="31300408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Allegato 1 – Titolo statunitense di HSD</a:t>
            </a:r>
            <a:endParaRPr lang="it-IT" sz="2800" dirty="0">
              <a:effectLst/>
            </a:endParaRPr>
          </a:p>
        </p:txBody>
      </p:sp>
      <p:sp>
        <p:nvSpPr>
          <p:cNvPr id="3" name="Segnaposto contenuto 2"/>
          <p:cNvSpPr>
            <a:spLocks noGrp="1"/>
          </p:cNvSpPr>
          <p:nvPr>
            <p:ph idx="1"/>
          </p:nvPr>
        </p:nvSpPr>
        <p:spPr>
          <a:xfrm>
            <a:off x="284163" y="1708664"/>
            <a:ext cx="8574087" cy="4804672"/>
          </a:xfrm>
        </p:spPr>
        <p:txBody>
          <a:bodyPr>
            <a:noAutofit/>
          </a:bodyPr>
          <a:lstStyle/>
          <a:p>
            <a:pPr algn="just"/>
            <a:r>
              <a:rPr lang="it-IT" sz="1800" dirty="0"/>
              <a:t>Possono essere immatricolati al primo anno accademico gli studenti in possesso del titolo di </a:t>
            </a:r>
            <a:r>
              <a:rPr lang="it-IT" sz="1800" i="1" dirty="0"/>
              <a:t>High School Diploma (HSD) </a:t>
            </a:r>
            <a:r>
              <a:rPr lang="it-IT" sz="1800" dirty="0"/>
              <a:t>che abbiano superato almeno tre </a:t>
            </a:r>
            <a:r>
              <a:rPr lang="it-IT" sz="1800" i="1" dirty="0"/>
              <a:t>“Advanced </a:t>
            </a:r>
            <a:r>
              <a:rPr lang="it-IT" sz="1800" i="1" dirty="0" err="1"/>
              <a:t>Placements</a:t>
            </a:r>
            <a:r>
              <a:rPr lang="it-IT" sz="1800" i="1" dirty="0"/>
              <a:t>” </a:t>
            </a:r>
            <a:r>
              <a:rPr lang="it-IT" sz="1800" dirty="0"/>
              <a:t>statunitensi (</a:t>
            </a:r>
            <a:r>
              <a:rPr lang="it-IT" sz="1800" dirty="0" err="1"/>
              <a:t>APs</a:t>
            </a:r>
            <a:r>
              <a:rPr lang="it-IT" sz="1800" dirty="0"/>
              <a:t>) con punteggio da 3 a 5, in tre materie diverse tra loro ed attinenti al corso di studio universitario per il quale venga richiesta l’iscrizione. </a:t>
            </a:r>
            <a:r>
              <a:rPr lang="it-IT" sz="1800" b="1" dirty="0">
                <a:solidFill>
                  <a:srgbClr val="FF0000"/>
                </a:solidFill>
              </a:rPr>
              <a:t>La presenza di un “AP” in lingua italiana </a:t>
            </a:r>
            <a:r>
              <a:rPr lang="it-IT" sz="1800" b="1" dirty="0" smtClean="0">
                <a:solidFill>
                  <a:srgbClr val="FF0000"/>
                </a:solidFill>
              </a:rPr>
              <a:t>sarà richiesto </a:t>
            </a:r>
            <a:r>
              <a:rPr lang="it-IT" sz="1800" b="1" dirty="0">
                <a:solidFill>
                  <a:srgbClr val="FF0000"/>
                </a:solidFill>
              </a:rPr>
              <a:t>obbligatoriamente solo a studenti con cittadinanza straniera</a:t>
            </a:r>
            <a:r>
              <a:rPr lang="it-IT" sz="1800" dirty="0">
                <a:solidFill>
                  <a:srgbClr val="FF0000"/>
                </a:solidFill>
              </a:rPr>
              <a:t>.</a:t>
            </a:r>
            <a:r>
              <a:rPr lang="it-IT" sz="1800" dirty="0"/>
              <a:t> </a:t>
            </a:r>
            <a:r>
              <a:rPr lang="it-IT" sz="1800" b="1" dirty="0">
                <a:solidFill>
                  <a:srgbClr val="FF0000"/>
                </a:solidFill>
              </a:rPr>
              <a:t>Non </a:t>
            </a:r>
            <a:r>
              <a:rPr lang="it-IT" sz="1800" b="1" dirty="0" smtClean="0">
                <a:solidFill>
                  <a:srgbClr val="FF0000"/>
                </a:solidFill>
              </a:rPr>
              <a:t>sarà computabile </a:t>
            </a:r>
            <a:r>
              <a:rPr lang="it-IT" sz="1800" b="1" dirty="0">
                <a:solidFill>
                  <a:srgbClr val="FF0000"/>
                </a:solidFill>
              </a:rPr>
              <a:t>a tal fine l’“AP” in lingua italiana, nel caso di studenti con cittadinanza italiana o nel caso di iscrizione a corsi erogati interamente in lingua inglese. </a:t>
            </a:r>
            <a:r>
              <a:rPr lang="it-IT" sz="1800" dirty="0"/>
              <a:t>Tali titoli consentono in linea generale la prosecuzione agli studi nella formazione superiore Italiana, </a:t>
            </a:r>
            <a:r>
              <a:rPr lang="it-IT" sz="1800" b="1" dirty="0">
                <a:solidFill>
                  <a:srgbClr val="FF0000"/>
                </a:solidFill>
              </a:rPr>
              <a:t>qualora siano stati conseguiti sulla base almeno dell’ultimo biennio di frequenza, con esito positivo, nel sistema formativo estero. </a:t>
            </a:r>
            <a:endParaRPr lang="it-IT" sz="1800" dirty="0">
              <a:solidFill>
                <a:srgbClr val="FF0000"/>
              </a:solidFill>
            </a:endParaRPr>
          </a:p>
          <a:p>
            <a:pPr algn="just"/>
            <a:r>
              <a:rPr lang="it-IT" sz="1800" dirty="0"/>
              <a:t>Nel caso in cui tali titoli di HSD siano stati ottenuti tramite la frequenza di percorsi formativi di durata inferiore ai due anni, </a:t>
            </a:r>
            <a:r>
              <a:rPr lang="it-IT" sz="1800" b="1" dirty="0"/>
              <a:t>l’ammissione </a:t>
            </a:r>
            <a:r>
              <a:rPr lang="it-IT" sz="1800" b="1" dirty="0" smtClean="0"/>
              <a:t>dovrà essere </a:t>
            </a:r>
            <a:r>
              <a:rPr lang="it-IT" sz="1800" b="1" dirty="0"/>
              <a:t>valutata caso per caso, </a:t>
            </a:r>
            <a:r>
              <a:rPr lang="it-IT" sz="1800" b="1" dirty="0">
                <a:solidFill>
                  <a:srgbClr val="FF0000"/>
                </a:solidFill>
              </a:rPr>
              <a:t>previa verifica dell’intero percorso formativo svolto</a:t>
            </a:r>
            <a:r>
              <a:rPr lang="it-IT" sz="1800" b="1" dirty="0"/>
              <a:t>, e </a:t>
            </a:r>
            <a:r>
              <a:rPr lang="it-IT" sz="1800" b="1" dirty="0" smtClean="0"/>
              <a:t>sarà sotto </a:t>
            </a:r>
            <a:r>
              <a:rPr lang="it-IT" sz="1800" b="1" dirty="0"/>
              <a:t>la </a:t>
            </a:r>
            <a:r>
              <a:rPr lang="it-IT" sz="1800" b="1" dirty="0" smtClean="0"/>
              <a:t>responsabilità </a:t>
            </a:r>
            <a:r>
              <a:rPr lang="it-IT" sz="1800" b="1" dirty="0"/>
              <a:t>delle istituzioni formative italiane presso le quali venga fatta richiesta di iscrizione; </a:t>
            </a:r>
            <a:r>
              <a:rPr lang="it-IT" sz="1800" dirty="0" smtClean="0"/>
              <a:t>sarà </a:t>
            </a:r>
            <a:r>
              <a:rPr lang="it-IT" sz="1800" dirty="0"/>
              <a:t>cura di dette istituzioni procedere a tale valutazione in linea con la normativa vigente sia nazionale sia internazionale</a:t>
            </a:r>
            <a:r>
              <a:rPr lang="it-IT" sz="1800" dirty="0" smtClean="0"/>
              <a:t>.</a:t>
            </a:r>
            <a:endParaRPr lang="it-IT" sz="1800" dirty="0"/>
          </a:p>
        </p:txBody>
      </p:sp>
    </p:spTree>
    <p:extLst>
      <p:ext uri="{BB962C8B-B14F-4D97-AF65-F5344CB8AC3E}">
        <p14:creationId xmlns:p14="http://schemas.microsoft.com/office/powerpoint/2010/main" val="19883204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Allegato 1 – Titoli britannici</a:t>
            </a:r>
            <a:endParaRPr lang="it-IT" sz="2800" dirty="0">
              <a:effectLst/>
            </a:endParaRPr>
          </a:p>
        </p:txBody>
      </p:sp>
      <p:sp>
        <p:nvSpPr>
          <p:cNvPr id="3" name="Segnaposto contenuto 2"/>
          <p:cNvSpPr>
            <a:spLocks noGrp="1"/>
          </p:cNvSpPr>
          <p:nvPr>
            <p:ph idx="1"/>
          </p:nvPr>
        </p:nvSpPr>
        <p:spPr>
          <a:xfrm>
            <a:off x="284163" y="2064183"/>
            <a:ext cx="8574087" cy="2799107"/>
          </a:xfrm>
        </p:spPr>
        <p:txBody>
          <a:bodyPr>
            <a:noAutofit/>
          </a:bodyPr>
          <a:lstStyle/>
          <a:p>
            <a:pPr algn="just"/>
            <a:r>
              <a:rPr lang="it-IT" sz="1800" dirty="0" smtClean="0"/>
              <a:t>Tali </a:t>
            </a:r>
            <a:r>
              <a:rPr lang="it-IT" sz="1800" dirty="0"/>
              <a:t>titoli consentono l’immatricolazione se attestano il superamento di almeno tre materie a livello avanzato (A </a:t>
            </a:r>
            <a:r>
              <a:rPr lang="it-IT" sz="1800" dirty="0" err="1"/>
              <a:t>level</a:t>
            </a:r>
            <a:r>
              <a:rPr lang="it-IT" sz="1800" dirty="0"/>
              <a:t>) attinenti al corso di studi richiesto. La presenza di un “A </a:t>
            </a:r>
            <a:r>
              <a:rPr lang="it-IT" sz="1800" dirty="0" err="1"/>
              <a:t>level</a:t>
            </a:r>
            <a:r>
              <a:rPr lang="it-IT" sz="1800" dirty="0"/>
              <a:t>” in lingua italiana </a:t>
            </a:r>
            <a:r>
              <a:rPr lang="it-IT" sz="1800" dirty="0" smtClean="0"/>
              <a:t>sarà richiesto </a:t>
            </a:r>
            <a:r>
              <a:rPr lang="it-IT" sz="1800" dirty="0"/>
              <a:t>solo a studenti con cittadinanza straniera, dunque non </a:t>
            </a:r>
            <a:r>
              <a:rPr lang="it-IT" sz="1800" dirty="0" smtClean="0"/>
              <a:t>potrà essere </a:t>
            </a:r>
            <a:r>
              <a:rPr lang="it-IT" sz="1800" dirty="0"/>
              <a:t>computato tra i tre “A </a:t>
            </a:r>
            <a:r>
              <a:rPr lang="it-IT" sz="1800" dirty="0" err="1"/>
              <a:t>level</a:t>
            </a:r>
            <a:r>
              <a:rPr lang="it-IT" sz="1800" dirty="0"/>
              <a:t>” richiesti nel caso di studenti con cittadinanza italiana o nel caso di iscrizione a corsi erogati interamente in lingua inglese. </a:t>
            </a:r>
          </a:p>
          <a:p>
            <a:pPr algn="just"/>
            <a:r>
              <a:rPr lang="it-IT" sz="1800" dirty="0"/>
              <a:t>I Diplomi finali conseguiti presso le Scuole britanniche di cui all’Allegato 2 – punto 3, sono validi per l'iscrizione alle </a:t>
            </a:r>
            <a:r>
              <a:rPr lang="it-IT" sz="1800" dirty="0" smtClean="0"/>
              <a:t>Università italiane </a:t>
            </a:r>
            <a:r>
              <a:rPr lang="it-IT" sz="1800" dirty="0"/>
              <a:t>ai sensi e alle condizioni specifiche previste dagli accordi conclusi tra Italia e Gran Bretagna. </a:t>
            </a:r>
          </a:p>
        </p:txBody>
      </p:sp>
    </p:spTree>
    <p:extLst>
      <p:ext uri="{BB962C8B-B14F-4D97-AF65-F5344CB8AC3E}">
        <p14:creationId xmlns:p14="http://schemas.microsoft.com/office/powerpoint/2010/main" val="7186884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4163" y="630382"/>
            <a:ext cx="8551407" cy="967840"/>
          </a:xfrm>
        </p:spPr>
        <p:txBody>
          <a:bodyPr>
            <a:normAutofit/>
          </a:bodyPr>
          <a:lstStyle/>
          <a:p>
            <a:pPr algn="ctr"/>
            <a:r>
              <a:rPr lang="it-IT" sz="2800" b="1" dirty="0" smtClean="0"/>
              <a:t>TAICEP</a:t>
            </a:r>
            <a:br>
              <a:rPr lang="it-IT" sz="2800" b="1" dirty="0" smtClean="0"/>
            </a:br>
            <a:r>
              <a:rPr lang="it-IT" sz="2200" b="1" dirty="0"/>
              <a:t>The </a:t>
            </a:r>
            <a:r>
              <a:rPr lang="it-IT" sz="2200" b="1" dirty="0" err="1"/>
              <a:t>Association</a:t>
            </a:r>
            <a:r>
              <a:rPr lang="it-IT" sz="2200" b="1" dirty="0"/>
              <a:t> for International </a:t>
            </a:r>
            <a:r>
              <a:rPr lang="it-IT" sz="2200" b="1" dirty="0" err="1"/>
              <a:t>Credential</a:t>
            </a:r>
            <a:r>
              <a:rPr lang="it-IT" sz="2200" b="1" dirty="0"/>
              <a:t> Evaluation </a:t>
            </a:r>
            <a:r>
              <a:rPr lang="it-IT" sz="2200" b="1" dirty="0" err="1"/>
              <a:t>Professionals</a:t>
            </a:r>
            <a:r>
              <a:rPr lang="it-IT" sz="2200" dirty="0"/>
              <a:t> </a:t>
            </a:r>
            <a:endParaRPr lang="it-IT" sz="2200" dirty="0">
              <a:effectLst/>
            </a:endParaRPr>
          </a:p>
        </p:txBody>
      </p:sp>
      <p:pic>
        <p:nvPicPr>
          <p:cNvPr id="7" name="Immagine 6" descr="TAICEP 2017 Flyer Template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7973"/>
            <a:ext cx="5479143" cy="4233883"/>
          </a:xfrm>
          <a:prstGeom prst="rect">
            <a:avLst/>
          </a:prstGeom>
        </p:spPr>
      </p:pic>
      <p:pic>
        <p:nvPicPr>
          <p:cNvPr id="6" name="Immagine 5" descr="TAICEP 2017 Flyer Template 1.pdf"/>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479143" y="1472007"/>
            <a:ext cx="3483429" cy="5042593"/>
          </a:xfrm>
          <a:prstGeom prst="rect">
            <a:avLst/>
          </a:prstGeom>
        </p:spPr>
      </p:pic>
    </p:spTree>
    <p:extLst>
      <p:ext uri="{BB962C8B-B14F-4D97-AF65-F5344CB8AC3E}">
        <p14:creationId xmlns:p14="http://schemas.microsoft.com/office/powerpoint/2010/main" val="2277375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smtClean="0"/>
              <a:t>GRAZIE</a:t>
            </a:r>
            <a:endParaRPr lang="it-IT" dirty="0"/>
          </a:p>
        </p:txBody>
      </p:sp>
      <p:sp>
        <p:nvSpPr>
          <p:cNvPr id="3" name="Segnaposto contenuto 2"/>
          <p:cNvSpPr>
            <a:spLocks noGrp="1"/>
          </p:cNvSpPr>
          <p:nvPr>
            <p:ph idx="1"/>
          </p:nvPr>
        </p:nvSpPr>
        <p:spPr>
          <a:xfrm>
            <a:off x="284163" y="1739174"/>
            <a:ext cx="8574087" cy="4509226"/>
          </a:xfrm>
        </p:spPr>
        <p:txBody>
          <a:bodyPr>
            <a:noAutofit/>
          </a:bodyPr>
          <a:lstStyle/>
          <a:p>
            <a:pPr algn="ctr">
              <a:spcBef>
                <a:spcPts val="0"/>
              </a:spcBef>
            </a:pPr>
            <a:endParaRPr lang="it-IT" b="1" dirty="0" smtClean="0"/>
          </a:p>
          <a:p>
            <a:pPr algn="ctr">
              <a:spcBef>
                <a:spcPts val="0"/>
              </a:spcBef>
            </a:pPr>
            <a:r>
              <a:rPr lang="it-IT" b="1" dirty="0" smtClean="0"/>
              <a:t>Luca Lantero</a:t>
            </a:r>
          </a:p>
          <a:p>
            <a:pPr algn="ctr">
              <a:spcBef>
                <a:spcPts val="0"/>
              </a:spcBef>
            </a:pPr>
            <a:endParaRPr lang="it-IT" sz="1700" b="1" dirty="0"/>
          </a:p>
          <a:p>
            <a:pPr algn="ctr">
              <a:spcBef>
                <a:spcPts val="0"/>
              </a:spcBef>
            </a:pPr>
            <a:r>
              <a:rPr lang="it-IT" sz="3600" b="1" dirty="0" smtClean="0">
                <a:solidFill>
                  <a:schemeClr val="accent2"/>
                </a:solidFill>
              </a:rPr>
              <a:t>CIMEA</a:t>
            </a:r>
          </a:p>
          <a:p>
            <a:pPr algn="ctr">
              <a:spcBef>
                <a:spcPts val="0"/>
              </a:spcBef>
            </a:pPr>
            <a:r>
              <a:rPr lang="it-IT" b="1" dirty="0" smtClean="0">
                <a:solidFill>
                  <a:schemeClr val="tx1"/>
                </a:solidFill>
              </a:rPr>
              <a:t>The Art of </a:t>
            </a:r>
            <a:r>
              <a:rPr lang="it-IT" b="1" dirty="0" err="1" smtClean="0">
                <a:solidFill>
                  <a:schemeClr val="tx1"/>
                </a:solidFill>
              </a:rPr>
              <a:t>connecting</a:t>
            </a:r>
            <a:r>
              <a:rPr lang="it-IT" b="1" dirty="0" smtClean="0">
                <a:solidFill>
                  <a:schemeClr val="tx1"/>
                </a:solidFill>
              </a:rPr>
              <a:t> Academia, </a:t>
            </a:r>
            <a:r>
              <a:rPr lang="it-IT" b="1" dirty="0" err="1" smtClean="0">
                <a:solidFill>
                  <a:schemeClr val="tx1"/>
                </a:solidFill>
              </a:rPr>
              <a:t>since</a:t>
            </a:r>
            <a:r>
              <a:rPr lang="it-IT" b="1" dirty="0" smtClean="0">
                <a:solidFill>
                  <a:schemeClr val="tx1"/>
                </a:solidFill>
              </a:rPr>
              <a:t> 1984</a:t>
            </a:r>
          </a:p>
          <a:p>
            <a:pPr algn="ctr">
              <a:spcBef>
                <a:spcPts val="0"/>
              </a:spcBef>
            </a:pPr>
            <a:endParaRPr lang="it-IT" sz="1700" b="1" dirty="0" smtClean="0"/>
          </a:p>
          <a:p>
            <a:pPr algn="ctr">
              <a:spcBef>
                <a:spcPts val="0"/>
              </a:spcBef>
            </a:pPr>
            <a:endParaRPr lang="it-IT" sz="2000" b="1" dirty="0" smtClean="0">
              <a:solidFill>
                <a:srgbClr val="0000FF"/>
              </a:solidFill>
            </a:endParaRPr>
          </a:p>
          <a:p>
            <a:pPr algn="ctr">
              <a:spcBef>
                <a:spcPts val="0"/>
              </a:spcBef>
            </a:pPr>
            <a:r>
              <a:rPr lang="it-IT" sz="2000" b="1" dirty="0" smtClean="0">
                <a:solidFill>
                  <a:srgbClr val="0000FF"/>
                </a:solidFill>
              </a:rPr>
              <a:t>info@cimea.it</a:t>
            </a:r>
          </a:p>
          <a:p>
            <a:pPr algn="ctr">
              <a:spcBef>
                <a:spcPts val="0"/>
              </a:spcBef>
            </a:pPr>
            <a:endParaRPr lang="it-IT" sz="2000" b="1" dirty="0">
              <a:solidFill>
                <a:srgbClr val="0000FF"/>
              </a:solidFill>
            </a:endParaRPr>
          </a:p>
          <a:p>
            <a:pPr algn="ctr">
              <a:spcBef>
                <a:spcPts val="0"/>
              </a:spcBef>
            </a:pPr>
            <a:r>
              <a:rPr lang="it-IT" sz="2000" b="1" dirty="0" smtClean="0">
                <a:solidFill>
                  <a:srgbClr val="0000FF"/>
                </a:solidFill>
              </a:rPr>
              <a:t>www.cimea.it</a:t>
            </a:r>
          </a:p>
          <a:p>
            <a:pPr algn="ctr">
              <a:spcBef>
                <a:spcPts val="0"/>
              </a:spcBef>
            </a:pPr>
            <a:endParaRPr lang="it-IT" sz="2000" b="1" dirty="0">
              <a:solidFill>
                <a:srgbClr val="0000FF"/>
              </a:solidFill>
            </a:endParaRPr>
          </a:p>
          <a:p>
            <a:pPr algn="ctr">
              <a:spcBef>
                <a:spcPts val="0"/>
              </a:spcBef>
            </a:pPr>
            <a:r>
              <a:rPr lang="it-IT" sz="2000" b="1" dirty="0" smtClean="0">
                <a:solidFill>
                  <a:srgbClr val="0000FF"/>
                </a:solidFill>
              </a:rPr>
              <a:t>@</a:t>
            </a:r>
            <a:r>
              <a:rPr lang="it-IT" sz="2000" b="1" dirty="0" err="1" smtClean="0">
                <a:solidFill>
                  <a:srgbClr val="0000FF"/>
                </a:solidFill>
              </a:rPr>
              <a:t>CIMEA_Naric</a:t>
            </a:r>
            <a:endParaRPr lang="it-IT" sz="2000" b="1" dirty="0" smtClean="0">
              <a:solidFill>
                <a:srgbClr val="0000FF"/>
              </a:solidFill>
            </a:endParaRPr>
          </a:p>
          <a:p>
            <a:pPr algn="ctr">
              <a:spcBef>
                <a:spcPts val="0"/>
              </a:spcBef>
            </a:pPr>
            <a:endParaRPr lang="it-IT" sz="1700" b="1" dirty="0"/>
          </a:p>
          <a:p>
            <a:pPr algn="ctr">
              <a:spcBef>
                <a:spcPts val="0"/>
              </a:spcBef>
            </a:pPr>
            <a:endParaRPr lang="it-IT" sz="1700" dirty="0" smtClean="0"/>
          </a:p>
        </p:txBody>
      </p:sp>
    </p:spTree>
    <p:extLst>
      <p:ext uri="{BB962C8B-B14F-4D97-AF65-F5344CB8AC3E}">
        <p14:creationId xmlns:p14="http://schemas.microsoft.com/office/powerpoint/2010/main" val="40907349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smtClean="0"/>
              <a:t>Avvertenze generali (pag. 2)</a:t>
            </a:r>
            <a:endParaRPr lang="it-IT" sz="3200" b="1" dirty="0"/>
          </a:p>
        </p:txBody>
      </p:sp>
      <p:sp>
        <p:nvSpPr>
          <p:cNvPr id="3" name="Segnaposto contenuto 2"/>
          <p:cNvSpPr>
            <a:spLocks noGrp="1"/>
          </p:cNvSpPr>
          <p:nvPr>
            <p:ph idx="1"/>
          </p:nvPr>
        </p:nvSpPr>
        <p:spPr>
          <a:xfrm>
            <a:off x="284163" y="1631414"/>
            <a:ext cx="8574087" cy="4931776"/>
          </a:xfrm>
        </p:spPr>
        <p:txBody>
          <a:bodyPr>
            <a:noAutofit/>
          </a:bodyPr>
          <a:lstStyle/>
          <a:p>
            <a:pPr>
              <a:spcBef>
                <a:spcPts val="0"/>
              </a:spcBef>
            </a:pPr>
            <a:r>
              <a:rPr lang="it-IT" sz="1600" b="1" dirty="0" smtClean="0"/>
              <a:t>Competenze </a:t>
            </a:r>
            <a:r>
              <a:rPr lang="it-IT" sz="1600" b="1" dirty="0"/>
              <a:t>per il riconoscimento accademico dei titoli e per </a:t>
            </a:r>
            <a:r>
              <a:rPr lang="it-IT" sz="1600" b="1" dirty="0" smtClean="0"/>
              <a:t>l’idoneità </a:t>
            </a:r>
            <a:r>
              <a:rPr lang="it-IT" sz="1600" b="1" dirty="0"/>
              <a:t>all’immatricolazione </a:t>
            </a:r>
            <a:endParaRPr lang="it-IT" sz="1600" dirty="0" smtClean="0"/>
          </a:p>
          <a:p>
            <a:pPr algn="just">
              <a:spcBef>
                <a:spcPts val="0"/>
              </a:spcBef>
            </a:pPr>
            <a:r>
              <a:rPr lang="it-IT" sz="1600" dirty="0" smtClean="0"/>
              <a:t>La </a:t>
            </a:r>
            <a:r>
              <a:rPr lang="it-IT" sz="1600" dirty="0"/>
              <a:t>valutazione di titoli esteri finalizzata all’iscrizione a corsi di studio italiani di formazione superiore, è competenza esclusiva delle istituzioni di formazione superiore, come stabilito dall’art. 2 della Legge 148/2002. La documentazione prodotta dalle rappresentanze diplomatiche italiane non incide sulle decisioni valutative di competenza delle singole istituzioni di formazione superiore in merito alle qualifiche estere di ingresso ai corsi. </a:t>
            </a:r>
            <a:endParaRPr lang="it-IT" sz="1600" dirty="0" smtClean="0"/>
          </a:p>
          <a:p>
            <a:pPr algn="just">
              <a:spcBef>
                <a:spcPts val="0"/>
              </a:spcBef>
            </a:pPr>
            <a:endParaRPr lang="it-IT" sz="1600" dirty="0"/>
          </a:p>
          <a:p>
            <a:pPr algn="just">
              <a:spcBef>
                <a:spcPts val="0"/>
              </a:spcBef>
            </a:pPr>
            <a:r>
              <a:rPr lang="it-IT" sz="1600" b="1" dirty="0"/>
              <a:t>Competenza per il rilascio del visto per motivi di studio </a:t>
            </a:r>
            <a:endParaRPr lang="it-IT" sz="1600" dirty="0"/>
          </a:p>
          <a:p>
            <a:pPr algn="just">
              <a:spcBef>
                <a:spcPts val="0"/>
              </a:spcBef>
            </a:pPr>
            <a:r>
              <a:rPr lang="it-IT" sz="1600" dirty="0"/>
              <a:t>La decisione sul rilascio di un visto per motivi di studio è competenza esclusiva della Rappresentanza diplomatico-consolare. La documentazione prodotta dalle istituzioni di istruzione superiore relativa ai singoli candidati ai corsi richiedenti visto è da considerarsi di supporto alle procedure valutative delle rappresentanze diplomatiche, e non implica automaticamente il rilascio del visto. </a:t>
            </a:r>
            <a:endParaRPr lang="it-IT" sz="1600" dirty="0" smtClean="0"/>
          </a:p>
          <a:p>
            <a:pPr algn="just">
              <a:spcBef>
                <a:spcPts val="0"/>
              </a:spcBef>
            </a:pPr>
            <a:endParaRPr lang="it-IT" sz="1600" dirty="0"/>
          </a:p>
          <a:p>
            <a:pPr algn="just">
              <a:spcBef>
                <a:spcPts val="0"/>
              </a:spcBef>
            </a:pPr>
            <a:r>
              <a:rPr lang="it-IT" sz="1600" b="1" dirty="0"/>
              <a:t>Competenza per il rilascio e il rinnovo del permesso di soggiorno </a:t>
            </a:r>
            <a:endParaRPr lang="it-IT" sz="1600" dirty="0"/>
          </a:p>
          <a:p>
            <a:pPr algn="just">
              <a:spcBef>
                <a:spcPts val="0"/>
              </a:spcBef>
            </a:pPr>
            <a:r>
              <a:rPr lang="it-IT" sz="1600" dirty="0"/>
              <a:t>Il procedimento amministrativo finalizzato al rilascio e rinnovo del permesso di soggiorno è di competenza del Ministero dell’Interno ed è disciplinato dal Testo unico delle disposizioni concernenti la disciplina dell’immigrazione e norme sulla condizione dello straniero (D.lgs. 25 luglio 1998, n. 286), dal relativo Regolamento di attuazione (D.P.R. 31 agosto 1999, n. 394) e della Legge 28 maggio 2007, n. 68 relativa alla disciplina dei soggiorni di breve durata degli stranieri per visite, affari, turismo e studio. </a:t>
            </a:r>
          </a:p>
          <a:p>
            <a:pPr marL="342900" indent="-342900">
              <a:spcBef>
                <a:spcPts val="0"/>
              </a:spcBef>
              <a:buFont typeface="+mj-lt"/>
              <a:buAutoNum type="arabicPeriod"/>
              <a:defRPr/>
            </a:pPr>
            <a:endParaRPr lang="it-IT" sz="1600" dirty="0"/>
          </a:p>
          <a:p>
            <a:pPr algn="ctr">
              <a:spcBef>
                <a:spcPts val="0"/>
              </a:spcBef>
              <a:defRPr/>
            </a:pPr>
            <a:endParaRPr lang="it-IT" sz="1600" dirty="0"/>
          </a:p>
          <a:p>
            <a:pPr marL="342900" indent="-342900">
              <a:spcBef>
                <a:spcPts val="0"/>
              </a:spcBef>
              <a:buAutoNum type="arabicPeriod"/>
              <a:defRPr/>
            </a:pPr>
            <a:endParaRPr lang="it-IT" sz="1500" dirty="0" smtClean="0">
              <a:solidFill>
                <a:schemeClr val="tx1"/>
              </a:solidFill>
            </a:endParaRPr>
          </a:p>
          <a:p>
            <a:pPr marL="342900" indent="-342900">
              <a:spcBef>
                <a:spcPts val="0"/>
              </a:spcBef>
              <a:buAutoNum type="arabicPeriod"/>
              <a:defRPr/>
            </a:pPr>
            <a:endParaRPr lang="it-IT" sz="1500" dirty="0">
              <a:solidFill>
                <a:schemeClr val="tx1"/>
              </a:solidFill>
            </a:endParaRPr>
          </a:p>
        </p:txBody>
      </p:sp>
    </p:spTree>
    <p:extLst>
      <p:ext uri="{BB962C8B-B14F-4D97-AF65-F5344CB8AC3E}">
        <p14:creationId xmlns:p14="http://schemas.microsoft.com/office/powerpoint/2010/main" val="27628561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smtClean="0"/>
              <a:t>Ambito di applicazione (</a:t>
            </a:r>
            <a:r>
              <a:rPr lang="it-IT" sz="3200" b="1" dirty="0" err="1" smtClean="0"/>
              <a:t>pagg</a:t>
            </a:r>
            <a:r>
              <a:rPr lang="it-IT" sz="3200" b="1" dirty="0" smtClean="0"/>
              <a:t>. 2-3)</a:t>
            </a:r>
            <a:endParaRPr lang="it-IT" sz="3200" b="1" dirty="0"/>
          </a:p>
        </p:txBody>
      </p:sp>
      <p:sp>
        <p:nvSpPr>
          <p:cNvPr id="3" name="Segnaposto contenuto 2"/>
          <p:cNvSpPr>
            <a:spLocks noGrp="1"/>
          </p:cNvSpPr>
          <p:nvPr>
            <p:ph idx="1"/>
          </p:nvPr>
        </p:nvSpPr>
        <p:spPr>
          <a:xfrm>
            <a:off x="284163" y="1762032"/>
            <a:ext cx="8574087" cy="4811488"/>
          </a:xfrm>
        </p:spPr>
        <p:txBody>
          <a:bodyPr>
            <a:noAutofit/>
          </a:bodyPr>
          <a:lstStyle/>
          <a:p>
            <a:pPr algn="just"/>
            <a:r>
              <a:rPr lang="it-IT" sz="2000" dirty="0"/>
              <a:t>Le seguenti procedure </a:t>
            </a:r>
            <a:r>
              <a:rPr lang="it-IT" sz="2000" b="1" dirty="0"/>
              <a:t>si applicano esclusivamente agli studenti stranieri/internazionali che necessitano di visto di ingresso in Italia </a:t>
            </a:r>
            <a:r>
              <a:rPr lang="it-IT" sz="2000" dirty="0"/>
              <a:t>per soggiorni di lungo periodo. </a:t>
            </a:r>
          </a:p>
          <a:p>
            <a:pPr algn="just"/>
            <a:r>
              <a:rPr lang="it-IT" sz="2000" dirty="0"/>
              <a:t>Per quanto riguarda la procedura e la documentazione richiesta per la valutazione dei titoli di ingresso a </a:t>
            </a:r>
            <a:r>
              <a:rPr lang="it-IT" sz="2000" b="1" dirty="0"/>
              <a:t>corsi organizzati congiuntamente tra due o </a:t>
            </a:r>
            <a:r>
              <a:rPr lang="it-IT" sz="2000" b="1" dirty="0" smtClean="0"/>
              <a:t>più istituzioni </a:t>
            </a:r>
            <a:r>
              <a:rPr lang="it-IT" sz="2000" b="1" dirty="0"/>
              <a:t>italiane e straniere</a:t>
            </a:r>
            <a:r>
              <a:rPr lang="it-IT" sz="2000" dirty="0"/>
              <a:t>, si rimanda a quanto stabilito dalle apposite </a:t>
            </a:r>
            <a:r>
              <a:rPr lang="it-IT" sz="2000" b="1" dirty="0"/>
              <a:t>convenzioni</a:t>
            </a:r>
            <a:r>
              <a:rPr lang="it-IT" sz="2000" dirty="0"/>
              <a:t> (art. 3 comma 10 del DM 270/2004 e art. 3 comma 8 del DPR 212/2005) sottoscritte dalle istituzioni di formazione superiore per la realizzazione del corso. </a:t>
            </a:r>
            <a:r>
              <a:rPr lang="it-IT" sz="2000" u="sng" dirty="0"/>
              <a:t>Le istituzioni di formazione superiore forniranno gli elenchi degli studenti stranieri/internazionali selezionati all’interno di tali programmi congiunti direttamente alle rispettive Rappresentanze diplomatico-consolari al fine della richiesta di visto da parte di tali studenti, indicando a questi ultimi che l’avvenuta selezione all’interno del corso congiunto non comporta automaticamente l’ottenimento del visto di ingresso in Italia. </a:t>
            </a:r>
          </a:p>
          <a:p>
            <a:pPr algn="just"/>
            <a:endParaRPr lang="it-IT" sz="2000" dirty="0" smtClean="0"/>
          </a:p>
          <a:p>
            <a:pPr algn="just"/>
            <a:endParaRPr lang="it-IT" sz="1600" dirty="0"/>
          </a:p>
          <a:p>
            <a:pPr marL="342900" indent="-342900">
              <a:spcBef>
                <a:spcPts val="0"/>
              </a:spcBef>
              <a:buFont typeface="+mj-lt"/>
              <a:buAutoNum type="arabicPeriod"/>
              <a:defRPr/>
            </a:pPr>
            <a:endParaRPr lang="it-IT" sz="1600" dirty="0"/>
          </a:p>
          <a:p>
            <a:pPr algn="ctr">
              <a:spcBef>
                <a:spcPts val="0"/>
              </a:spcBef>
              <a:defRPr/>
            </a:pPr>
            <a:endParaRPr lang="it-IT" sz="1600" dirty="0"/>
          </a:p>
          <a:p>
            <a:pPr marL="342900" indent="-342900">
              <a:spcBef>
                <a:spcPts val="0"/>
              </a:spcBef>
              <a:buAutoNum type="arabicPeriod"/>
              <a:defRPr/>
            </a:pPr>
            <a:endParaRPr lang="it-IT" sz="1500" dirty="0" smtClean="0">
              <a:solidFill>
                <a:schemeClr val="tx1"/>
              </a:solidFill>
            </a:endParaRPr>
          </a:p>
          <a:p>
            <a:pPr marL="342900" indent="-342900">
              <a:spcBef>
                <a:spcPts val="0"/>
              </a:spcBef>
              <a:buAutoNum type="arabicPeriod"/>
              <a:defRPr/>
            </a:pPr>
            <a:endParaRPr lang="it-IT" sz="1500" dirty="0">
              <a:solidFill>
                <a:schemeClr val="tx1"/>
              </a:solidFill>
            </a:endParaRPr>
          </a:p>
        </p:txBody>
      </p:sp>
    </p:spTree>
    <p:extLst>
      <p:ext uri="{BB962C8B-B14F-4D97-AF65-F5344CB8AC3E}">
        <p14:creationId xmlns:p14="http://schemas.microsoft.com/office/powerpoint/2010/main" val="5325813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t>Differenti procedure e documentazione</a:t>
            </a:r>
            <a:endParaRPr lang="it-IT" b="1" dirty="0"/>
          </a:p>
        </p:txBody>
      </p:sp>
      <p:sp>
        <p:nvSpPr>
          <p:cNvPr id="3" name="Segnaposto contenuto 2"/>
          <p:cNvSpPr>
            <a:spLocks noGrp="1"/>
          </p:cNvSpPr>
          <p:nvPr>
            <p:ph idx="1"/>
          </p:nvPr>
        </p:nvSpPr>
        <p:spPr>
          <a:xfrm>
            <a:off x="284163" y="1953972"/>
            <a:ext cx="8574087" cy="3574048"/>
          </a:xfrm>
        </p:spPr>
        <p:txBody>
          <a:bodyPr>
            <a:noAutofit/>
          </a:bodyPr>
          <a:lstStyle/>
          <a:p>
            <a:r>
              <a:rPr lang="it-IT" sz="3200" u="sng" dirty="0" smtClean="0"/>
              <a:t>Distinzione tra:</a:t>
            </a:r>
          </a:p>
          <a:p>
            <a:pPr marL="285750" indent="-285750">
              <a:buFontTx/>
              <a:buChar char="-"/>
            </a:pPr>
            <a:r>
              <a:rPr lang="it-IT" sz="3200" dirty="0" smtClean="0"/>
              <a:t>la procedura di </a:t>
            </a:r>
            <a:r>
              <a:rPr lang="it-IT" sz="3200" b="1" dirty="0" smtClean="0"/>
              <a:t>preiscrizione </a:t>
            </a:r>
            <a:r>
              <a:rPr lang="it-IT" sz="3200" dirty="0" smtClean="0"/>
              <a:t>da svolgersi presso </a:t>
            </a:r>
            <a:r>
              <a:rPr lang="it-IT" sz="3200" dirty="0"/>
              <a:t>le </a:t>
            </a:r>
            <a:r>
              <a:rPr lang="it-IT" sz="3200" b="1" dirty="0"/>
              <a:t>Rappresentanze diplomatico-</a:t>
            </a:r>
            <a:r>
              <a:rPr lang="it-IT" sz="3200" b="1" dirty="0" smtClean="0"/>
              <a:t>consolari</a:t>
            </a:r>
          </a:p>
          <a:p>
            <a:pPr marL="285750" indent="-285750">
              <a:buFontTx/>
              <a:buChar char="-"/>
            </a:pPr>
            <a:r>
              <a:rPr lang="it-IT" sz="3200" dirty="0"/>
              <a:t>la procedura di </a:t>
            </a:r>
            <a:r>
              <a:rPr lang="it-IT" sz="3200" b="1" dirty="0" smtClean="0"/>
              <a:t>immatricolazione </a:t>
            </a:r>
            <a:r>
              <a:rPr lang="it-IT" sz="3200" dirty="0"/>
              <a:t>da svolgersi </a:t>
            </a:r>
            <a:r>
              <a:rPr lang="it-IT" sz="3200" dirty="0" smtClean="0"/>
              <a:t>presso </a:t>
            </a:r>
            <a:r>
              <a:rPr lang="it-IT" sz="3200" dirty="0"/>
              <a:t>le </a:t>
            </a:r>
            <a:r>
              <a:rPr lang="it-IT" sz="3200" b="1" dirty="0"/>
              <a:t>istituzioni di formazione superiore </a:t>
            </a:r>
            <a:endParaRPr lang="it-IT" sz="3200" dirty="0"/>
          </a:p>
          <a:p>
            <a:pPr marL="285750" indent="-285750">
              <a:buFontTx/>
              <a:buChar char="-"/>
            </a:pPr>
            <a:endParaRPr lang="it-IT" sz="3200" dirty="0"/>
          </a:p>
          <a:p>
            <a:endParaRPr lang="it-IT" sz="1400" dirty="0"/>
          </a:p>
          <a:p>
            <a:pPr algn="ctr">
              <a:spcBef>
                <a:spcPts val="0"/>
              </a:spcBef>
              <a:defRPr/>
            </a:pPr>
            <a:endParaRPr lang="it-IT" sz="1400" dirty="0"/>
          </a:p>
          <a:p>
            <a:pPr marL="342900" indent="-342900">
              <a:spcBef>
                <a:spcPts val="0"/>
              </a:spcBef>
              <a:buAutoNum type="arabicPeriod"/>
              <a:defRPr/>
            </a:pPr>
            <a:endParaRPr lang="it-IT" sz="1400" dirty="0" smtClean="0">
              <a:solidFill>
                <a:schemeClr val="tx1"/>
              </a:solidFill>
            </a:endParaRPr>
          </a:p>
          <a:p>
            <a:pPr marL="342900" indent="-342900">
              <a:spcBef>
                <a:spcPts val="0"/>
              </a:spcBef>
              <a:buAutoNum type="arabicPeriod"/>
              <a:defRPr/>
            </a:pPr>
            <a:endParaRPr lang="it-IT" sz="1400" dirty="0">
              <a:solidFill>
                <a:schemeClr val="tx1"/>
              </a:solidFill>
            </a:endParaRPr>
          </a:p>
        </p:txBody>
      </p:sp>
    </p:spTree>
    <p:extLst>
      <p:ext uri="{BB962C8B-B14F-4D97-AF65-F5344CB8AC3E}">
        <p14:creationId xmlns:p14="http://schemas.microsoft.com/office/powerpoint/2010/main" val="18673611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smtClean="0"/>
              <a:t>Accesso al primo ciclo (pag. 5)</a:t>
            </a:r>
            <a:endParaRPr lang="it-IT" b="1" dirty="0"/>
          </a:p>
        </p:txBody>
      </p:sp>
      <p:sp>
        <p:nvSpPr>
          <p:cNvPr id="3" name="Segnaposto contenuto 2"/>
          <p:cNvSpPr>
            <a:spLocks noGrp="1"/>
          </p:cNvSpPr>
          <p:nvPr>
            <p:ph idx="1"/>
          </p:nvPr>
        </p:nvSpPr>
        <p:spPr>
          <a:xfrm>
            <a:off x="284163" y="1719190"/>
            <a:ext cx="8574087" cy="4715937"/>
          </a:xfrm>
        </p:spPr>
        <p:txBody>
          <a:bodyPr>
            <a:noAutofit/>
          </a:bodyPr>
          <a:lstStyle/>
          <a:p>
            <a:r>
              <a:rPr lang="it-IT" sz="1400" b="1" dirty="0"/>
              <a:t>Documenti da allegare </a:t>
            </a:r>
            <a:r>
              <a:rPr lang="it-IT" sz="1400" b="1" dirty="0">
                <a:solidFill>
                  <a:srgbClr val="FF0000"/>
                </a:solidFill>
              </a:rPr>
              <a:t>obbligatoriamente</a:t>
            </a:r>
            <a:r>
              <a:rPr lang="it-IT" sz="1400" b="1" dirty="0"/>
              <a:t> alla domanda di preiscrizione presso le </a:t>
            </a:r>
            <a:r>
              <a:rPr lang="it-IT" sz="1400" b="1" dirty="0">
                <a:solidFill>
                  <a:srgbClr val="FF0000"/>
                </a:solidFill>
              </a:rPr>
              <a:t>Rappresentanze diplomatico-consolari: </a:t>
            </a:r>
            <a:endParaRPr lang="it-IT" sz="1400" dirty="0">
              <a:solidFill>
                <a:srgbClr val="FF0000"/>
              </a:solidFill>
            </a:endParaRPr>
          </a:p>
          <a:p>
            <a:pPr lvl="1" algn="just"/>
            <a:r>
              <a:rPr lang="it-IT" sz="1400" b="1" dirty="0"/>
              <a:t>a)  </a:t>
            </a:r>
            <a:r>
              <a:rPr lang="it-IT" sz="1400" dirty="0" smtClean="0"/>
              <a:t>titolo finale in originale degli studi secondari, conseguito con almeno 12 anni di </a:t>
            </a:r>
            <a:r>
              <a:rPr lang="it-IT" sz="1400" dirty="0" err="1" smtClean="0"/>
              <a:t>scolarita</a:t>
            </a:r>
            <a:r>
              <a:rPr lang="it-IT" sz="1400" dirty="0" smtClean="0"/>
              <a:t>̀, oppure certificato </a:t>
            </a:r>
            <a:r>
              <a:rPr lang="it-IT" sz="1400" dirty="0"/>
              <a:t>sostitutivo a tutti gli effetti di legge, corredato da Dichiarazione di valore, sempre necessaria ai fini dell’eventuale rilascio del visto; </a:t>
            </a:r>
          </a:p>
          <a:p>
            <a:pPr lvl="1" algn="just"/>
            <a:r>
              <a:rPr lang="it-IT" sz="1400" b="1" dirty="0"/>
              <a:t>b)  </a:t>
            </a:r>
            <a:r>
              <a:rPr lang="it-IT" sz="1400" dirty="0"/>
              <a:t>certificato attestante il superamento dell’eventuale prova di </a:t>
            </a:r>
            <a:r>
              <a:rPr lang="it-IT" sz="1400" dirty="0" smtClean="0"/>
              <a:t>idoneità accademica </a:t>
            </a:r>
            <a:r>
              <a:rPr lang="it-IT" sz="1400" dirty="0"/>
              <a:t>eventualmente prevista per l’accesso </a:t>
            </a:r>
            <a:r>
              <a:rPr lang="it-IT" sz="1400" dirty="0" smtClean="0"/>
              <a:t>all’Università del </a:t>
            </a:r>
            <a:r>
              <a:rPr lang="it-IT" sz="1400" dirty="0"/>
              <a:t>Paese di provenienza (</a:t>
            </a:r>
            <a:r>
              <a:rPr lang="it-IT" sz="1400" dirty="0" err="1"/>
              <a:t>Selectividad</a:t>
            </a:r>
            <a:r>
              <a:rPr lang="it-IT" sz="1400" dirty="0"/>
              <a:t> in Spagna, Prova de </a:t>
            </a:r>
            <a:r>
              <a:rPr lang="it-IT" sz="1400" dirty="0" err="1"/>
              <a:t>Aferiçao</a:t>
            </a:r>
            <a:r>
              <a:rPr lang="it-IT" sz="1400" dirty="0"/>
              <a:t> o Prova </a:t>
            </a:r>
            <a:r>
              <a:rPr lang="it-IT" sz="1400" dirty="0" err="1"/>
              <a:t>Geral</a:t>
            </a:r>
            <a:r>
              <a:rPr lang="it-IT" sz="1400" dirty="0"/>
              <a:t> de </a:t>
            </a:r>
            <a:r>
              <a:rPr lang="it-IT" sz="1400" dirty="0" err="1"/>
              <a:t>Acesso</a:t>
            </a:r>
            <a:r>
              <a:rPr lang="it-IT" sz="1400" dirty="0"/>
              <a:t> </a:t>
            </a:r>
            <a:r>
              <a:rPr lang="it-IT" sz="1400" dirty="0" err="1"/>
              <a:t>ao</a:t>
            </a:r>
            <a:r>
              <a:rPr lang="it-IT" sz="1400" dirty="0"/>
              <a:t> </a:t>
            </a:r>
            <a:r>
              <a:rPr lang="it-IT" sz="1400" dirty="0" err="1"/>
              <a:t>Ensino</a:t>
            </a:r>
            <a:r>
              <a:rPr lang="it-IT" sz="1400" dirty="0"/>
              <a:t> </a:t>
            </a:r>
            <a:r>
              <a:rPr lang="it-IT" sz="1400" dirty="0" err="1"/>
              <a:t>Superior</a:t>
            </a:r>
            <a:r>
              <a:rPr lang="it-IT" sz="1400" dirty="0"/>
              <a:t> in Portogallo, ecc..); </a:t>
            </a:r>
          </a:p>
          <a:p>
            <a:pPr lvl="1" algn="just"/>
            <a:r>
              <a:rPr lang="it-IT" sz="1400" b="1" dirty="0"/>
              <a:t>c)  </a:t>
            </a:r>
            <a:r>
              <a:rPr lang="it-IT" sz="1400" dirty="0"/>
              <a:t>due fotografie (di cui una autenticata dalla Rappresentanza italiana competente per territorio). </a:t>
            </a:r>
          </a:p>
          <a:p>
            <a:pPr algn="just"/>
            <a:r>
              <a:rPr lang="it-IT" sz="1400" b="1" dirty="0"/>
              <a:t>Documenti da allegare alla domanda di immatricolazione presso le </a:t>
            </a:r>
            <a:r>
              <a:rPr lang="it-IT" sz="1400" b="1" dirty="0">
                <a:solidFill>
                  <a:srgbClr val="FF0000"/>
                </a:solidFill>
              </a:rPr>
              <a:t>istituzioni di formazione superiore: </a:t>
            </a:r>
            <a:endParaRPr lang="it-IT" sz="1400" dirty="0">
              <a:solidFill>
                <a:srgbClr val="FF0000"/>
              </a:solidFill>
            </a:endParaRPr>
          </a:p>
          <a:p>
            <a:pPr lvl="1" algn="just"/>
            <a:r>
              <a:rPr lang="it-IT" sz="1400" b="1" dirty="0"/>
              <a:t>a)  </a:t>
            </a:r>
            <a:r>
              <a:rPr lang="it-IT" sz="1400" dirty="0" smtClean="0"/>
              <a:t>titolo finale in originale (o copia conforme) degli studi secondari conseguito con almeno 12 anni di scolarità, </a:t>
            </a:r>
            <a:r>
              <a:rPr lang="it-IT" sz="1400" dirty="0"/>
              <a:t>oppure certificato sostitutivo a tutti gli effetti di legge; </a:t>
            </a:r>
            <a:r>
              <a:rPr lang="it-IT" sz="1400" u="sng" dirty="0"/>
              <a:t>il titolo finale </a:t>
            </a:r>
            <a:r>
              <a:rPr lang="it-IT" sz="1400" u="sng" dirty="0" smtClean="0"/>
              <a:t>può essere </a:t>
            </a:r>
            <a:r>
              <a:rPr lang="it-IT" sz="1400" u="sng" dirty="0"/>
              <a:t>corredato da </a:t>
            </a:r>
            <a:r>
              <a:rPr lang="it-IT" sz="1400" dirty="0"/>
              <a:t>Dichiarazione di valore o attestazione di enti ufficiali esteri o attestazione rilasciata da centri ENIC-NARIC; </a:t>
            </a:r>
          </a:p>
          <a:p>
            <a:pPr lvl="1" algn="just"/>
            <a:r>
              <a:rPr lang="it-IT" sz="1400" b="1" dirty="0"/>
              <a:t>b)  </a:t>
            </a:r>
            <a:r>
              <a:rPr lang="it-IT" sz="1400" dirty="0"/>
              <a:t>certificato attestante il superamento della prova di </a:t>
            </a:r>
            <a:r>
              <a:rPr lang="it-IT" sz="1400" dirty="0" smtClean="0"/>
              <a:t>idoneità accademica </a:t>
            </a:r>
            <a:r>
              <a:rPr lang="it-IT" sz="1400" dirty="0"/>
              <a:t>eventualmente prevista per l’accesso </a:t>
            </a:r>
            <a:r>
              <a:rPr lang="it-IT" sz="1400" dirty="0" smtClean="0"/>
              <a:t>all’Università </a:t>
            </a:r>
            <a:r>
              <a:rPr lang="it-IT" sz="1400" dirty="0"/>
              <a:t>del Paese di provenienza (</a:t>
            </a:r>
            <a:r>
              <a:rPr lang="it-IT" sz="1400" dirty="0" err="1"/>
              <a:t>Selectividad</a:t>
            </a:r>
            <a:r>
              <a:rPr lang="it-IT" sz="1400" dirty="0"/>
              <a:t> in Spagna, Prova de </a:t>
            </a:r>
            <a:r>
              <a:rPr lang="it-IT" sz="1400" dirty="0" err="1"/>
              <a:t>Aferiçao</a:t>
            </a:r>
            <a:r>
              <a:rPr lang="it-IT" sz="1400" dirty="0"/>
              <a:t> o Prova </a:t>
            </a:r>
            <a:r>
              <a:rPr lang="it-IT" sz="1400" dirty="0" err="1"/>
              <a:t>Geral</a:t>
            </a:r>
            <a:r>
              <a:rPr lang="it-IT" sz="1400" dirty="0"/>
              <a:t> de </a:t>
            </a:r>
            <a:r>
              <a:rPr lang="it-IT" sz="1400" dirty="0" err="1"/>
              <a:t>Acesso</a:t>
            </a:r>
            <a:r>
              <a:rPr lang="it-IT" sz="1400" dirty="0"/>
              <a:t> </a:t>
            </a:r>
            <a:r>
              <a:rPr lang="it-IT" sz="1400" dirty="0" err="1"/>
              <a:t>ao</a:t>
            </a:r>
            <a:r>
              <a:rPr lang="it-IT" sz="1400" dirty="0"/>
              <a:t> </a:t>
            </a:r>
            <a:r>
              <a:rPr lang="it-IT" sz="1400" dirty="0" err="1"/>
              <a:t>Ensino</a:t>
            </a:r>
            <a:r>
              <a:rPr lang="it-IT" sz="1400" dirty="0"/>
              <a:t> </a:t>
            </a:r>
            <a:r>
              <a:rPr lang="it-IT" sz="1400" dirty="0" err="1"/>
              <a:t>Superior</a:t>
            </a:r>
            <a:r>
              <a:rPr lang="it-IT" sz="1400" dirty="0"/>
              <a:t> in Portogallo, ecc..); </a:t>
            </a:r>
          </a:p>
          <a:p>
            <a:pPr lvl="1" algn="just"/>
            <a:r>
              <a:rPr lang="it-IT" sz="1400" b="1" dirty="0"/>
              <a:t>c)  </a:t>
            </a:r>
            <a:r>
              <a:rPr lang="it-IT" sz="1400" dirty="0"/>
              <a:t>eventuali traduzione in italiano dei documenti indicati ai punti a) e b); </a:t>
            </a:r>
          </a:p>
          <a:p>
            <a:pPr lvl="1" algn="just"/>
            <a:r>
              <a:rPr lang="it-IT" sz="1400" b="1" dirty="0"/>
              <a:t>d)  </a:t>
            </a:r>
            <a:r>
              <a:rPr lang="it-IT" sz="1400" dirty="0"/>
              <a:t>eventuale altra documentazione richiesta dall’ateneo. </a:t>
            </a:r>
          </a:p>
          <a:p>
            <a:pPr algn="ctr">
              <a:spcBef>
                <a:spcPts val="0"/>
              </a:spcBef>
              <a:defRPr/>
            </a:pPr>
            <a:endParaRPr lang="it-IT" sz="1400" dirty="0"/>
          </a:p>
          <a:p>
            <a:pPr marL="342900" indent="-342900">
              <a:spcBef>
                <a:spcPts val="0"/>
              </a:spcBef>
              <a:buAutoNum type="arabicPeriod"/>
              <a:defRPr/>
            </a:pPr>
            <a:endParaRPr lang="it-IT" sz="1400" dirty="0" smtClean="0">
              <a:solidFill>
                <a:schemeClr val="tx1"/>
              </a:solidFill>
            </a:endParaRPr>
          </a:p>
          <a:p>
            <a:pPr marL="342900" indent="-342900">
              <a:spcBef>
                <a:spcPts val="0"/>
              </a:spcBef>
              <a:buAutoNum type="arabicPeriod"/>
              <a:defRPr/>
            </a:pPr>
            <a:endParaRPr lang="it-IT" sz="1400" dirty="0">
              <a:solidFill>
                <a:schemeClr val="tx1"/>
              </a:solidFill>
            </a:endParaRPr>
          </a:p>
        </p:txBody>
      </p:sp>
    </p:spTree>
    <p:extLst>
      <p:ext uri="{BB962C8B-B14F-4D97-AF65-F5344CB8AC3E}">
        <p14:creationId xmlns:p14="http://schemas.microsoft.com/office/powerpoint/2010/main" val="42782892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smtClean="0"/>
              <a:t>Traduzione dei documenti (pag. 4)</a:t>
            </a:r>
            <a:endParaRPr lang="it-IT" b="1" dirty="0"/>
          </a:p>
        </p:txBody>
      </p:sp>
      <p:sp>
        <p:nvSpPr>
          <p:cNvPr id="3" name="Segnaposto contenuto 2"/>
          <p:cNvSpPr>
            <a:spLocks noGrp="1"/>
          </p:cNvSpPr>
          <p:nvPr>
            <p:ph idx="1"/>
          </p:nvPr>
        </p:nvSpPr>
        <p:spPr>
          <a:xfrm>
            <a:off x="284163" y="1868597"/>
            <a:ext cx="8574087" cy="4193016"/>
          </a:xfrm>
        </p:spPr>
        <p:txBody>
          <a:bodyPr>
            <a:noAutofit/>
          </a:bodyPr>
          <a:lstStyle/>
          <a:p>
            <a:pPr algn="just"/>
            <a:r>
              <a:rPr lang="it-IT" sz="1600" b="1" dirty="0" smtClean="0"/>
              <a:t>I </a:t>
            </a:r>
            <a:r>
              <a:rPr lang="it-IT" sz="1600" b="1" dirty="0"/>
              <a:t>documenti redatti in lingua straniera da presentare alle Rappresentanze diplomatico-consolari</a:t>
            </a:r>
            <a:r>
              <a:rPr lang="it-IT" sz="1600" dirty="0"/>
              <a:t>, salvo i casi espressamente previsti, </a:t>
            </a:r>
            <a:r>
              <a:rPr lang="it-IT" sz="1600" b="1" dirty="0"/>
              <a:t>vanno corredati di traduzione ufficiale in lingua italiana </a:t>
            </a:r>
            <a:r>
              <a:rPr lang="it-IT" sz="1600" dirty="0"/>
              <a:t>(gli interessati possono rivolgersi a traduttori locali e devono richiedere alla Rappresentanza italiana competente per territorio la certificazione della </a:t>
            </a:r>
            <a:r>
              <a:rPr lang="it-IT" sz="1600" dirty="0" smtClean="0"/>
              <a:t>conformità </a:t>
            </a:r>
            <a:r>
              <a:rPr lang="it-IT" sz="1600" dirty="0"/>
              <a:t>della stessa traduzione ove le stesse traduzioni non siano </a:t>
            </a:r>
            <a:r>
              <a:rPr lang="it-IT" sz="1600" dirty="0" smtClean="0"/>
              <a:t>già </a:t>
            </a:r>
            <a:r>
              <a:rPr lang="it-IT" sz="1600" dirty="0" err="1"/>
              <a:t>apostillate</a:t>
            </a:r>
            <a:r>
              <a:rPr lang="it-IT" sz="1600" dirty="0"/>
              <a:t>). </a:t>
            </a:r>
          </a:p>
          <a:p>
            <a:pPr algn="just"/>
            <a:r>
              <a:rPr lang="it-IT" sz="1600" dirty="0"/>
              <a:t>La Rappresentanza </a:t>
            </a:r>
            <a:r>
              <a:rPr lang="it-IT" sz="1600" dirty="0" smtClean="0"/>
              <a:t>restituirà </a:t>
            </a:r>
            <a:r>
              <a:rPr lang="it-IT" sz="1600" dirty="0"/>
              <a:t>i titoli di studio originali muniti di legalizzazione consolare, salvo il caso in cui il Paese dove tali titoli siano stati rilasciati non applichi </a:t>
            </a:r>
            <a:r>
              <a:rPr lang="it-IT" sz="1600" dirty="0" smtClean="0"/>
              <a:t>già l’</a:t>
            </a:r>
            <a:r>
              <a:rPr lang="it-IT" sz="1600" dirty="0" err="1" smtClean="0"/>
              <a:t>Apostille</a:t>
            </a:r>
            <a:r>
              <a:rPr lang="it-IT" sz="1600" dirty="0"/>
              <a:t>. </a:t>
            </a:r>
          </a:p>
          <a:p>
            <a:pPr algn="just"/>
            <a:r>
              <a:rPr lang="it-IT" sz="1600" dirty="0"/>
              <a:t>Detti documenti non dovranno essere inviati alle </a:t>
            </a:r>
            <a:r>
              <a:rPr lang="it-IT" sz="1600" dirty="0" smtClean="0"/>
              <a:t>Università dalle </a:t>
            </a:r>
            <a:r>
              <a:rPr lang="it-IT" sz="1600" dirty="0"/>
              <a:t>Rappresentanze, ma dovranno essere consegnati direttamente dallo studente all'Ateneo in sede di perfezionamento delle procedure di immatricolazione, secondo le </a:t>
            </a:r>
            <a:r>
              <a:rPr lang="it-IT" sz="1600" dirty="0" smtClean="0"/>
              <a:t>modalità e </a:t>
            </a:r>
            <a:r>
              <a:rPr lang="it-IT" sz="1600" dirty="0"/>
              <a:t>la tempistica stabilite dallo stesso. </a:t>
            </a:r>
          </a:p>
          <a:p>
            <a:pPr algn="just"/>
            <a:r>
              <a:rPr lang="it-IT" sz="1600" dirty="0"/>
              <a:t>Per la procedura di valutazione dei titoli svolta dalle istituzioni, lo studente </a:t>
            </a:r>
            <a:r>
              <a:rPr lang="it-IT" sz="1600" dirty="0" smtClean="0"/>
              <a:t>potrà </a:t>
            </a:r>
            <a:r>
              <a:rPr lang="it-IT" sz="1600" b="1" dirty="0" smtClean="0"/>
              <a:t>verificare </a:t>
            </a:r>
            <a:r>
              <a:rPr lang="it-IT" sz="1600" b="1" dirty="0"/>
              <a:t>direttamente presso l’ateneo, quale tipologia di traduzione </a:t>
            </a:r>
            <a:r>
              <a:rPr lang="it-IT" sz="1600" b="1" dirty="0" smtClean="0"/>
              <a:t>dovrà essere </a:t>
            </a:r>
            <a:r>
              <a:rPr lang="it-IT" sz="1600" b="1" dirty="0"/>
              <a:t>prodotta (giurata, certificata, ecc.)</a:t>
            </a:r>
            <a:r>
              <a:rPr lang="it-IT" sz="1600" dirty="0"/>
              <a:t> </a:t>
            </a:r>
            <a:r>
              <a:rPr lang="it-IT" sz="1600" b="1" dirty="0"/>
              <a:t>e per quali lingue straniere sia o meno esonerato</a:t>
            </a:r>
            <a:r>
              <a:rPr lang="it-IT" sz="1600" dirty="0"/>
              <a:t>. </a:t>
            </a:r>
          </a:p>
          <a:p>
            <a:pPr algn="ctr">
              <a:spcBef>
                <a:spcPts val="0"/>
              </a:spcBef>
              <a:defRPr/>
            </a:pPr>
            <a:endParaRPr lang="it-IT" sz="1600" dirty="0"/>
          </a:p>
          <a:p>
            <a:pPr marL="342900" indent="-342900">
              <a:spcBef>
                <a:spcPts val="0"/>
              </a:spcBef>
              <a:buAutoNum type="arabicPeriod"/>
              <a:defRPr/>
            </a:pPr>
            <a:endParaRPr lang="it-IT" sz="1500" dirty="0" smtClean="0">
              <a:solidFill>
                <a:schemeClr val="tx1"/>
              </a:solidFill>
            </a:endParaRPr>
          </a:p>
          <a:p>
            <a:pPr marL="342900" indent="-342900">
              <a:spcBef>
                <a:spcPts val="0"/>
              </a:spcBef>
              <a:buAutoNum type="arabicPeriod"/>
              <a:defRPr/>
            </a:pPr>
            <a:endParaRPr lang="it-IT" sz="1500" dirty="0">
              <a:solidFill>
                <a:schemeClr val="tx1"/>
              </a:solidFill>
            </a:endParaRPr>
          </a:p>
        </p:txBody>
      </p:sp>
    </p:spTree>
    <p:extLst>
      <p:ext uri="{BB962C8B-B14F-4D97-AF65-F5344CB8AC3E}">
        <p14:creationId xmlns:p14="http://schemas.microsoft.com/office/powerpoint/2010/main" val="37356114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3200" b="1" dirty="0" smtClean="0"/>
              <a:t>Documentazione prodotta</a:t>
            </a:r>
            <a:br>
              <a:rPr lang="it-IT" sz="3200" b="1" dirty="0" smtClean="0"/>
            </a:br>
            <a:r>
              <a:rPr lang="it-IT" sz="3200" b="1" dirty="0" smtClean="0"/>
              <a:t>dalle rappresentanze (pag.5)</a:t>
            </a:r>
            <a:endParaRPr lang="it-IT" sz="3200" b="1" dirty="0"/>
          </a:p>
        </p:txBody>
      </p:sp>
      <p:sp>
        <p:nvSpPr>
          <p:cNvPr id="3" name="Segnaposto contenuto 2"/>
          <p:cNvSpPr>
            <a:spLocks noGrp="1"/>
          </p:cNvSpPr>
          <p:nvPr>
            <p:ph idx="1"/>
          </p:nvPr>
        </p:nvSpPr>
        <p:spPr>
          <a:xfrm>
            <a:off x="284163" y="1979052"/>
            <a:ext cx="8574087" cy="3623671"/>
          </a:xfrm>
        </p:spPr>
        <p:txBody>
          <a:bodyPr>
            <a:noAutofit/>
          </a:bodyPr>
          <a:lstStyle/>
          <a:p>
            <a:pPr algn="just"/>
            <a:r>
              <a:rPr lang="it-IT" dirty="0"/>
              <a:t>La documentazione prodotta dalle rappresentanze diplomatiche italiane </a:t>
            </a:r>
            <a:r>
              <a:rPr lang="it-IT" b="1" dirty="0"/>
              <a:t>non incide sulle decisioni valutative delle singole istituzioni di formazione superiore </a:t>
            </a:r>
            <a:r>
              <a:rPr lang="it-IT" dirty="0"/>
              <a:t>in merito alle qualifiche estere di ingresso ai corsi. A tal proposito si ricorda che </a:t>
            </a:r>
            <a:r>
              <a:rPr lang="it-IT" u="sng" dirty="0"/>
              <a:t>la richiesta della Dichiarazione di valore “non esclude il potere-dovere dell’Amministrazione di compiere le proprie autonome valutazioni anche qualora la rappresentanza diplomatica interessata non abbia fornito il riscontro richiesto o l’abbia fornito in termini generici od insufficienti” (cfr. Consiglio di Stato sentenza n. 4613 del 4/9/07). </a:t>
            </a:r>
          </a:p>
          <a:p>
            <a:pPr marL="342900" indent="-342900">
              <a:spcBef>
                <a:spcPts val="0"/>
              </a:spcBef>
              <a:buAutoNum type="arabicPeriod"/>
              <a:defRPr/>
            </a:pPr>
            <a:endParaRPr lang="it-IT" sz="1500" dirty="0">
              <a:solidFill>
                <a:schemeClr val="tx1"/>
              </a:solidFill>
            </a:endParaRPr>
          </a:p>
        </p:txBody>
      </p:sp>
    </p:spTree>
    <p:extLst>
      <p:ext uri="{BB962C8B-B14F-4D97-AF65-F5344CB8AC3E}">
        <p14:creationId xmlns:p14="http://schemas.microsoft.com/office/powerpoint/2010/main" val="10302496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smtClean="0"/>
              <a:t>Accesso al secondo ciclo (pag. 6)</a:t>
            </a:r>
            <a:endParaRPr lang="it-IT" b="1" dirty="0"/>
          </a:p>
        </p:txBody>
      </p:sp>
      <p:sp>
        <p:nvSpPr>
          <p:cNvPr id="3" name="Segnaposto contenuto 2"/>
          <p:cNvSpPr>
            <a:spLocks noGrp="1"/>
          </p:cNvSpPr>
          <p:nvPr>
            <p:ph idx="1"/>
          </p:nvPr>
        </p:nvSpPr>
        <p:spPr>
          <a:xfrm>
            <a:off x="284163" y="1609915"/>
            <a:ext cx="8574087" cy="5049322"/>
          </a:xfrm>
        </p:spPr>
        <p:txBody>
          <a:bodyPr>
            <a:noAutofit/>
          </a:bodyPr>
          <a:lstStyle/>
          <a:p>
            <a:pPr>
              <a:spcBef>
                <a:spcPts val="0"/>
              </a:spcBef>
            </a:pPr>
            <a:r>
              <a:rPr lang="it-IT" sz="1400" b="1" dirty="0"/>
              <a:t>Documenti da allegare </a:t>
            </a:r>
            <a:r>
              <a:rPr lang="it-IT" sz="1400" b="1" dirty="0">
                <a:solidFill>
                  <a:srgbClr val="FF0000"/>
                </a:solidFill>
              </a:rPr>
              <a:t>obbligatoriamente </a:t>
            </a:r>
            <a:r>
              <a:rPr lang="it-IT" sz="1400" b="1" dirty="0"/>
              <a:t>alle domande di preiscrizione presso le </a:t>
            </a:r>
            <a:r>
              <a:rPr lang="it-IT" sz="1400" b="1" dirty="0">
                <a:solidFill>
                  <a:srgbClr val="FF0000"/>
                </a:solidFill>
              </a:rPr>
              <a:t>Rappresentanze diplomatico-consolari</a:t>
            </a:r>
            <a:r>
              <a:rPr lang="it-IT" sz="1400" b="1" dirty="0"/>
              <a:t>: </a:t>
            </a:r>
            <a:endParaRPr lang="it-IT" sz="1400" dirty="0" smtClean="0"/>
          </a:p>
          <a:p>
            <a:pPr lvl="1" algn="just">
              <a:spcBef>
                <a:spcPts val="0"/>
              </a:spcBef>
            </a:pPr>
            <a:r>
              <a:rPr lang="it-IT" sz="1400" b="1" dirty="0" smtClean="0"/>
              <a:t>a) </a:t>
            </a:r>
            <a:r>
              <a:rPr lang="it-IT" sz="1400" dirty="0" smtClean="0"/>
              <a:t>titolo di studio conseguito presso una Università o titolo post-secondario conseguito in un Istituto Superiore non universitario che consenta in loco il proseguimento degli studi presso istituzioni accademiche nel livello successivo, corredato da Dichiarazione di valore, sempre necessaria ai fini dell’eventuale rilascio del visto; </a:t>
            </a:r>
          </a:p>
          <a:p>
            <a:pPr lvl="1" algn="just">
              <a:spcBef>
                <a:spcPts val="0"/>
              </a:spcBef>
            </a:pPr>
            <a:r>
              <a:rPr lang="it-IT" sz="1400" b="1" dirty="0" smtClean="0"/>
              <a:t>b)  </a:t>
            </a:r>
            <a:r>
              <a:rPr lang="it-IT" sz="1400" dirty="0" smtClean="0"/>
              <a:t>certificato rilasciato dalla competente Università attestante gli esami superati, nonché per ogni disciplina, i programmi dettagliati per il conseguimento dei titoli predetti. Lo studente può verificare al momento della pubblicazione dei posti che ciascun Ateneo riserva per i singoli corsi di laurea, se e per quali lingue straniere sia o meno esonerato dal tradurre tale certificato. Gli studi post secondari (esami e crediti) già compiuti possono essere attestati dal “Diploma </a:t>
            </a:r>
            <a:r>
              <a:rPr lang="it-IT" sz="1400" dirty="0" err="1" smtClean="0"/>
              <a:t>Supplement</a:t>
            </a:r>
            <a:r>
              <a:rPr lang="it-IT" sz="1400" dirty="0" smtClean="0"/>
              <a:t>”, ove adottato; </a:t>
            </a:r>
          </a:p>
          <a:p>
            <a:pPr lvl="1" algn="just">
              <a:spcBef>
                <a:spcPts val="0"/>
              </a:spcBef>
            </a:pPr>
            <a:r>
              <a:rPr lang="it-IT" sz="1400" b="1" dirty="0" smtClean="0"/>
              <a:t>c)  </a:t>
            </a:r>
            <a:r>
              <a:rPr lang="it-IT" sz="1400" dirty="0" smtClean="0"/>
              <a:t>due fotografie (di cui una autenticata dalla Rappresentanza italiana competente per territorio). </a:t>
            </a:r>
          </a:p>
          <a:p>
            <a:pPr lvl="1" algn="just">
              <a:spcBef>
                <a:spcPts val="0"/>
              </a:spcBef>
            </a:pPr>
            <a:endParaRPr lang="it-IT" sz="1400" dirty="0" smtClean="0"/>
          </a:p>
          <a:p>
            <a:pPr algn="just">
              <a:spcBef>
                <a:spcPts val="0"/>
              </a:spcBef>
            </a:pPr>
            <a:r>
              <a:rPr lang="it-IT" sz="1400" b="1" dirty="0" smtClean="0"/>
              <a:t>Documenti </a:t>
            </a:r>
            <a:r>
              <a:rPr lang="it-IT" sz="1400" b="1" dirty="0"/>
              <a:t>da allegare alla domanda di immatricolazione presso le </a:t>
            </a:r>
            <a:r>
              <a:rPr lang="it-IT" sz="1400" b="1" dirty="0">
                <a:solidFill>
                  <a:srgbClr val="FF0000"/>
                </a:solidFill>
              </a:rPr>
              <a:t>istituzioni di formazione superiore</a:t>
            </a:r>
            <a:r>
              <a:rPr lang="it-IT" sz="1400" b="1" dirty="0"/>
              <a:t>: </a:t>
            </a:r>
            <a:endParaRPr lang="it-IT" sz="1400" dirty="0"/>
          </a:p>
          <a:p>
            <a:pPr lvl="1" algn="just">
              <a:spcBef>
                <a:spcPts val="0"/>
              </a:spcBef>
            </a:pPr>
            <a:r>
              <a:rPr lang="it-IT" sz="1400" b="1" dirty="0"/>
              <a:t>a) </a:t>
            </a:r>
            <a:r>
              <a:rPr lang="it-IT" sz="1400" dirty="0" smtClean="0"/>
              <a:t>titolo </a:t>
            </a:r>
            <a:r>
              <a:rPr lang="it-IT" sz="1400" dirty="0"/>
              <a:t>di studio conseguito presso una </a:t>
            </a:r>
            <a:r>
              <a:rPr lang="it-IT" sz="1400" dirty="0" smtClean="0"/>
              <a:t>Università o </a:t>
            </a:r>
            <a:r>
              <a:rPr lang="it-IT" sz="1400" dirty="0"/>
              <a:t>titolo post-secondario conseguito in un Istituto Superiore non universitario che consenta in loco il proseguimento degli studi presso istituzioni accademiche nel livello successivo; il titolo finale </a:t>
            </a:r>
            <a:r>
              <a:rPr lang="it-IT" sz="1400" dirty="0" smtClean="0"/>
              <a:t>può essere </a:t>
            </a:r>
            <a:r>
              <a:rPr lang="it-IT" sz="1400" dirty="0"/>
              <a:t>corredato da Dichiarazione di valore o attestazione di enti ufficiali esteri o attestazione rilasciata da centri ENIC-NARIC; </a:t>
            </a:r>
          </a:p>
          <a:p>
            <a:pPr lvl="1" algn="just">
              <a:spcBef>
                <a:spcPts val="0"/>
              </a:spcBef>
            </a:pPr>
            <a:r>
              <a:rPr lang="it-IT" sz="1400" b="1" dirty="0"/>
              <a:t>b)  </a:t>
            </a:r>
            <a:r>
              <a:rPr lang="it-IT" sz="1400" dirty="0"/>
              <a:t>certificato rilasciato dalla competente </a:t>
            </a:r>
            <a:r>
              <a:rPr lang="it-IT" sz="1400" dirty="0" smtClean="0"/>
              <a:t>Università </a:t>
            </a:r>
            <a:r>
              <a:rPr lang="it-IT" sz="1400" dirty="0"/>
              <a:t>attestante gli esami superati (</a:t>
            </a:r>
            <a:r>
              <a:rPr lang="it-IT" sz="1400" i="1" dirty="0" err="1"/>
              <a:t>transcript</a:t>
            </a:r>
            <a:r>
              <a:rPr lang="it-IT" sz="1400" dirty="0"/>
              <a:t>), </a:t>
            </a:r>
            <a:r>
              <a:rPr lang="it-IT" sz="1400" dirty="0" smtClean="0"/>
              <a:t>nonché per </a:t>
            </a:r>
            <a:r>
              <a:rPr lang="it-IT" sz="1400" dirty="0"/>
              <a:t>ogni disciplina, i programmi per il conseguimento dei titoli predetti; il programma degli studi </a:t>
            </a:r>
            <a:r>
              <a:rPr lang="it-IT" sz="1400" dirty="0" smtClean="0"/>
              <a:t>può essere </a:t>
            </a:r>
            <a:r>
              <a:rPr lang="it-IT" sz="1400" dirty="0"/>
              <a:t>attestato dal “Diploma </a:t>
            </a:r>
            <a:r>
              <a:rPr lang="it-IT" sz="1400" dirty="0" err="1"/>
              <a:t>Supplement</a:t>
            </a:r>
            <a:r>
              <a:rPr lang="it-IT" sz="1400" dirty="0"/>
              <a:t>”, ove adottato; </a:t>
            </a:r>
          </a:p>
          <a:p>
            <a:pPr lvl="1" algn="just">
              <a:spcBef>
                <a:spcPts val="0"/>
              </a:spcBef>
            </a:pPr>
            <a:r>
              <a:rPr lang="it-IT" sz="1400" b="1" dirty="0"/>
              <a:t>c)  </a:t>
            </a:r>
            <a:r>
              <a:rPr lang="it-IT" sz="1400" dirty="0"/>
              <a:t>eventuali traduzione in italiano dei documenti indicati ai punti a) e b); </a:t>
            </a:r>
          </a:p>
          <a:p>
            <a:pPr lvl="1">
              <a:spcBef>
                <a:spcPts val="0"/>
              </a:spcBef>
            </a:pPr>
            <a:r>
              <a:rPr lang="it-IT" sz="1400" b="1" dirty="0"/>
              <a:t>d)  </a:t>
            </a:r>
            <a:r>
              <a:rPr lang="it-IT" sz="1400" dirty="0"/>
              <a:t>eventuale altra documentazione richiesta dall’ateneo. </a:t>
            </a:r>
          </a:p>
          <a:p>
            <a:pPr marL="342900" indent="-342900">
              <a:spcBef>
                <a:spcPts val="0"/>
              </a:spcBef>
              <a:buAutoNum type="arabicPeriod"/>
              <a:defRPr/>
            </a:pPr>
            <a:endParaRPr lang="it-IT" sz="1400" dirty="0" smtClean="0">
              <a:solidFill>
                <a:schemeClr val="tx1"/>
              </a:solidFill>
            </a:endParaRPr>
          </a:p>
          <a:p>
            <a:pPr marL="342900" indent="-342900">
              <a:spcBef>
                <a:spcPts val="0"/>
              </a:spcBef>
              <a:buAutoNum type="arabicPeriod"/>
              <a:defRPr/>
            </a:pPr>
            <a:endParaRPr lang="it-IT" sz="1400" dirty="0">
              <a:solidFill>
                <a:schemeClr val="tx1"/>
              </a:solidFill>
            </a:endParaRPr>
          </a:p>
        </p:txBody>
      </p:sp>
    </p:spTree>
    <p:extLst>
      <p:ext uri="{BB962C8B-B14F-4D97-AF65-F5344CB8AC3E}">
        <p14:creationId xmlns:p14="http://schemas.microsoft.com/office/powerpoint/2010/main" val="8642966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ulticolore">
  <a:themeElements>
    <a:clrScheme name="Impostazioni personalizzate 6">
      <a:dk1>
        <a:sysClr val="windowText" lastClr="000000"/>
      </a:dk1>
      <a:lt1>
        <a:sysClr val="window" lastClr="FFFFFF"/>
      </a:lt1>
      <a:dk2>
        <a:srgbClr val="252731"/>
      </a:dk2>
      <a:lt2>
        <a:srgbClr val="EAE7E4"/>
      </a:lt2>
      <a:accent1>
        <a:srgbClr val="800000"/>
      </a:accent1>
      <a:accent2>
        <a:srgbClr val="C00000"/>
      </a:accent2>
      <a:accent3>
        <a:srgbClr val="FF0000"/>
      </a:accent3>
      <a:accent4>
        <a:srgbClr val="FF6666"/>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1375</TotalTime>
  <Words>3182</Words>
  <Application>Microsoft Macintosh PowerPoint</Application>
  <PresentationFormat>Presentazione su schermo (4:3)</PresentationFormat>
  <Paragraphs>133</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Multicolore</vt:lpstr>
      <vt:lpstr>Procedure per l'ingresso, il soggiorno e l'immatricolazione degli studenti stranieri/internazionali ai corsi di formazione superiore</vt:lpstr>
      <vt:lpstr>Procedure ≠ Norme</vt:lpstr>
      <vt:lpstr>Avvertenze generali (pag. 2)</vt:lpstr>
      <vt:lpstr>Ambito di applicazione (pagg. 2-3)</vt:lpstr>
      <vt:lpstr>Differenti procedure e documentazione</vt:lpstr>
      <vt:lpstr>Accesso al primo ciclo (pag. 5)</vt:lpstr>
      <vt:lpstr>Traduzione dei documenti (pag. 4)</vt:lpstr>
      <vt:lpstr>Documentazione prodotta dalle rappresentanze (pag.5)</vt:lpstr>
      <vt:lpstr>Accesso al secondo ciclo (pag. 6)</vt:lpstr>
      <vt:lpstr>Documentazione prodotta dalle rappresentanze (pag.7)</vt:lpstr>
      <vt:lpstr>Valutazione preventiva delle candidature (pag.7) </vt:lpstr>
      <vt:lpstr>Sussistenza economica (pag.9)</vt:lpstr>
      <vt:lpstr>Prova di conoscenza della lingua italiana (pag.11)</vt:lpstr>
      <vt:lpstr> CAPITOLO SECONDO (pagg. 14-15-16)  </vt:lpstr>
      <vt:lpstr>Trasferimenti corsi area sanitaria (pag. 15)</vt:lpstr>
      <vt:lpstr>Parte seconda – Le Rappresentanze (pag. 20)</vt:lpstr>
      <vt:lpstr>Parte terza – Le Istituzioni di formazione superiore (pag. 26)</vt:lpstr>
      <vt:lpstr>Riconoscimento delle qualifiche dei rifugiati: Normativa di riferimento (pagg. 27-28)  </vt:lpstr>
      <vt:lpstr>Riconoscimento delle qualifiche dei rifugiati:  Ruolo delle istituzioni (pag. 28)  </vt:lpstr>
      <vt:lpstr>Corsi propedeutici - Foundation course (pag. 32) </vt:lpstr>
      <vt:lpstr>Allegato 1 – Titoli con scolarità di 12 anni</vt:lpstr>
      <vt:lpstr>Allegato 1 – Titoli con scolarità inferiore ai 12 anni</vt:lpstr>
      <vt:lpstr>Allegato 1 – Titolo statunitense di HSD</vt:lpstr>
      <vt:lpstr>Allegato 1 – Titoli britannici</vt:lpstr>
      <vt:lpstr>TAICEP The Association for International Credential Evaluation Professionals </vt:lpstr>
      <vt:lpstr>GRAZIE</vt:lpstr>
    </vt:vector>
  </TitlesOfParts>
  <Company>Cimea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Vera Lucke</dc:creator>
  <cp:lastModifiedBy>Luca Lantero</cp:lastModifiedBy>
  <cp:revision>120</cp:revision>
  <dcterms:created xsi:type="dcterms:W3CDTF">2014-11-12T15:53:21Z</dcterms:created>
  <dcterms:modified xsi:type="dcterms:W3CDTF">2017-05-17T14:13:22Z</dcterms:modified>
</cp:coreProperties>
</file>