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256" r:id="rId2"/>
    <p:sldId id="270" r:id="rId3"/>
    <p:sldId id="305" r:id="rId4"/>
    <p:sldId id="306" r:id="rId5"/>
    <p:sldId id="307" r:id="rId6"/>
    <p:sldId id="309" r:id="rId7"/>
    <p:sldId id="324" r:id="rId8"/>
    <p:sldId id="311" r:id="rId9"/>
    <p:sldId id="312" r:id="rId10"/>
    <p:sldId id="313" r:id="rId11"/>
    <p:sldId id="314" r:id="rId12"/>
    <p:sldId id="316" r:id="rId13"/>
    <p:sldId id="315" r:id="rId14"/>
    <p:sldId id="321" r:id="rId15"/>
    <p:sldId id="322" r:id="rId16"/>
    <p:sldId id="317" r:id="rId17"/>
    <p:sldId id="323" r:id="rId18"/>
    <p:sldId id="319" r:id="rId19"/>
    <p:sldId id="30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8FBC"/>
    <a:srgbClr val="4C75AB"/>
    <a:srgbClr val="0E3B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9" d="100"/>
          <a:sy n="119" d="100"/>
        </p:scale>
        <p:origin x="-112" y="-2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441AD1-5786-0A49-B674-6F11A587A332}" type="datetimeFigureOut">
              <a:rPr lang="it-IT" smtClean="0"/>
              <a:t>17/05/17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4C5529-BE5B-2E4D-903D-1E0768FA5E14}" type="slidenum">
              <a:rPr lang="it-IT" smtClean="0"/>
              <a:t>‹n.›</a:t>
            </a:fld>
            <a:endParaRPr lang="it-IT"/>
          </a:p>
        </p:txBody>
      </p:sp>
    </p:spTree>
    <p:extLst>
      <p:ext uri="{BB962C8B-B14F-4D97-AF65-F5344CB8AC3E}">
        <p14:creationId xmlns:p14="http://schemas.microsoft.com/office/powerpoint/2010/main" val="1018642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1C108-7E92-FD42-904E-768B17B3CC23}" type="datetimeFigureOut">
              <a:rPr lang="it-IT" smtClean="0"/>
              <a:t>17/05/17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E1FDF-A286-F84F-A758-ED18CA2E08F6}" type="slidenum">
              <a:rPr lang="it-IT" smtClean="0"/>
              <a:t>‹n.›</a:t>
            </a:fld>
            <a:endParaRPr lang="it-IT"/>
          </a:p>
        </p:txBody>
      </p:sp>
    </p:spTree>
    <p:extLst>
      <p:ext uri="{BB962C8B-B14F-4D97-AF65-F5344CB8AC3E}">
        <p14:creationId xmlns:p14="http://schemas.microsoft.com/office/powerpoint/2010/main" val="32731809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D4E1FDF-A286-F84F-A758-ED18CA2E08F6}" type="slidenum">
              <a:rPr lang="it-IT" smtClean="0"/>
              <a:t>12</a:t>
            </a:fld>
            <a:endParaRPr lang="it-IT"/>
          </a:p>
        </p:txBody>
      </p:sp>
    </p:spTree>
    <p:extLst>
      <p:ext uri="{BB962C8B-B14F-4D97-AF65-F5344CB8AC3E}">
        <p14:creationId xmlns:p14="http://schemas.microsoft.com/office/powerpoint/2010/main" val="312832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D4E1FDF-A286-F84F-A758-ED18CA2E08F6}" type="slidenum">
              <a:rPr lang="it-IT" smtClean="0"/>
              <a:t>14</a:t>
            </a:fld>
            <a:endParaRPr lang="it-IT"/>
          </a:p>
        </p:txBody>
      </p:sp>
    </p:spTree>
    <p:extLst>
      <p:ext uri="{BB962C8B-B14F-4D97-AF65-F5344CB8AC3E}">
        <p14:creationId xmlns:p14="http://schemas.microsoft.com/office/powerpoint/2010/main" val="264381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18" name="Rectangle 17"/>
          <p:cNvSpPr/>
          <p:nvPr/>
        </p:nvSpPr>
        <p:spPr>
          <a:xfrm>
            <a:off x="284164" y="444728"/>
            <a:ext cx="8574086" cy="317174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pPr algn="l"/>
            <a:fld id="{D7B85794-34F9-B842-9684-CC1EF0311E71}" type="datetime1">
              <a:rPr lang="it-IT" smtClean="0"/>
              <a:t>17/05/17</a:t>
            </a:fld>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‹n.›</a:t>
            </a:fld>
            <a:endParaRPr lang="en-US"/>
          </a:p>
        </p:txBody>
      </p:sp>
      <p:sp>
        <p:nvSpPr>
          <p:cNvPr id="3" name="Subtitle 2"/>
          <p:cNvSpPr>
            <a:spLocks noGrp="1"/>
          </p:cNvSpPr>
          <p:nvPr>
            <p:ph type="subTitle" idx="1" hasCustomPrompt="1"/>
          </p:nvPr>
        </p:nvSpPr>
        <p:spPr>
          <a:xfrm>
            <a:off x="719093" y="2923918"/>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a:t>
            </a:r>
            <a:endParaRPr dirty="0"/>
          </a:p>
        </p:txBody>
      </p:sp>
      <p:grpSp>
        <p:nvGrpSpPr>
          <p:cNvPr id="7" name="Group 16"/>
          <p:cNvGrpSpPr/>
          <p:nvPr/>
        </p:nvGrpSpPr>
        <p:grpSpPr>
          <a:xfrm>
            <a:off x="281876" y="3616476"/>
            <a:ext cx="8576373" cy="1366762"/>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hasCustomPrompt="1"/>
          </p:nvPr>
        </p:nvSpPr>
        <p:spPr>
          <a:xfrm>
            <a:off x="719093" y="1835681"/>
            <a:ext cx="7810967" cy="1088237"/>
          </a:xfrm>
          <a:noFill/>
        </p:spPr>
        <p:txBody>
          <a:bodyPr bIns="45720" anchor="b" anchorCtr="0">
            <a:normAutofit/>
          </a:bodyPr>
          <a:lstStyle>
            <a:lvl1pPr algn="l">
              <a:lnSpc>
                <a:spcPts val="4600"/>
              </a:lnSpc>
              <a:defRPr/>
            </a:lvl1pPr>
          </a:lstStyle>
          <a:p>
            <a:r>
              <a:rPr lang="it-IT" dirty="0" smtClean="0"/>
              <a:t>Titolo</a:t>
            </a:r>
            <a:endParaRPr dirty="0"/>
          </a:p>
        </p:txBody>
      </p:sp>
      <p:sp>
        <p:nvSpPr>
          <p:cNvPr id="5" name="CasellaDiTesto 4"/>
          <p:cNvSpPr txBox="1"/>
          <p:nvPr userDrawn="1"/>
        </p:nvSpPr>
        <p:spPr>
          <a:xfrm>
            <a:off x="7988897" y="6629438"/>
            <a:ext cx="184666" cy="369332"/>
          </a:xfrm>
          <a:prstGeom prst="rect">
            <a:avLst/>
          </a:prstGeom>
          <a:noFill/>
        </p:spPr>
        <p:txBody>
          <a:bodyPr wrap="none" rtlCol="0">
            <a:spAutoFit/>
          </a:bodyPr>
          <a:lstStyle/>
          <a:p>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141982"/>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590F11D-5EB0-7F49-9145-805648E564D9}"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it-IT" smtClean="0"/>
              <a:t>Fare clic per modificare stile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smtClean="0"/>
              <a:t>Trascinare l'immagine su un segnaposto o fare clic sull'icona per aggiungerla</a:t>
            </a:r>
            <a:endParaRPr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8A31532E-AD56-3D44-AC25-5AB47675AFB0}"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uto, immagine e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6BD47407-5936-A44F-8E44-57348D9B74FE}"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it-IT" smtClean="0"/>
              <a:t>Fare clic per modificare stile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it-IT" smtClean="0"/>
              <a:t>Trascinare l'immagine su un segnaposto o fare clic sull'icona per aggiungerla</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3 Immagini con didascalia">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151321"/>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49FE87C-77B1-F948-A3B9-93FCBC5E483D}"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normale">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5pPr>
              <a:defRPr/>
            </a:lvl5pPr>
          </a:lstStyle>
          <a:p>
            <a:pPr lvl="0"/>
            <a:endParaRPr lang="it-IT" dirty="0" smtClean="0"/>
          </a:p>
        </p:txBody>
      </p:sp>
      <p:sp>
        <p:nvSpPr>
          <p:cNvPr id="4" name="Date Placeholder 3"/>
          <p:cNvSpPr>
            <a:spLocks noGrp="1"/>
          </p:cNvSpPr>
          <p:nvPr>
            <p:ph type="dt" sz="half" idx="10"/>
          </p:nvPr>
        </p:nvSpPr>
        <p:spPr/>
        <p:txBody>
          <a:bodyPr/>
          <a:lstStyle>
            <a:lvl1pPr algn="l">
              <a:defRPr/>
            </a:lvl1pPr>
          </a:lstStyle>
          <a:p>
            <a:fld id="{B3CCA2E5-BD0A-4440-B733-859B4AAF37F7}" type="datetime1">
              <a:rPr lang="it-IT" smtClean="0"/>
              <a:t>17/05/17</a:t>
            </a:fld>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it-IT" smtClean="0"/>
              <a:t>Fare clic per modificare gli stili del testo dello schema</a:t>
            </a:r>
          </a:p>
        </p:txBody>
      </p:sp>
      <p:sp>
        <p:nvSpPr>
          <p:cNvPr id="4" name="Date Placeholder 3"/>
          <p:cNvSpPr>
            <a:spLocks noGrp="1"/>
          </p:cNvSpPr>
          <p:nvPr>
            <p:ph type="dt" sz="half" idx="10"/>
          </p:nvPr>
        </p:nvSpPr>
        <p:spPr/>
        <p:txBody>
          <a:bodyPr/>
          <a:lstStyle/>
          <a:p>
            <a:fld id="{D5DF4D46-973A-854D-B1CC-9F2C3C55EE82}" type="datetime1">
              <a:rPr lang="it-IT" smtClean="0"/>
              <a:t>17/05/17</a:t>
            </a:fld>
            <a:endParaRPr lang="en-US"/>
          </a:p>
        </p:txBody>
      </p:sp>
      <p:sp>
        <p:nvSpPr>
          <p:cNvPr id="5" name="Footer Placeholder 4"/>
          <p:cNvSpPr>
            <a:spLocks noGrp="1"/>
          </p:cNvSpPr>
          <p:nvPr>
            <p:ph type="ftr" sz="quarter" idx="11"/>
          </p:nvPr>
        </p:nvSpPr>
        <p:spPr>
          <a:xfrm>
            <a:off x="2812178" y="6282159"/>
            <a:ext cx="612490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zione con immagin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it-IT" smtClean="0"/>
              <a:t>Trascinare l'immagine su un segnaposto o fare clic sull'icona per aggiungerla</a:t>
            </a:r>
            <a:endParaRPr/>
          </a:p>
        </p:txBody>
      </p:sp>
      <p:sp>
        <p:nvSpPr>
          <p:cNvPr id="4" name="Date Placeholder 3"/>
          <p:cNvSpPr>
            <a:spLocks noGrp="1"/>
          </p:cNvSpPr>
          <p:nvPr>
            <p:ph type="dt" sz="half" idx="10"/>
          </p:nvPr>
        </p:nvSpPr>
        <p:spPr/>
        <p:txBody>
          <a:bodyPr/>
          <a:lstStyle/>
          <a:p>
            <a:fld id="{77433FF2-9F3C-2A4F-9965-7737AA7B33BC}" type="datetime1">
              <a:rPr lang="it-IT" smtClean="0"/>
              <a:t>17/05/17</a:t>
            </a:fld>
            <a:endParaRPr lang="en-US"/>
          </a:p>
        </p:txBody>
      </p:sp>
      <p:sp>
        <p:nvSpPr>
          <p:cNvPr id="5" name="Footer Placeholder 4"/>
          <p:cNvSpPr>
            <a:spLocks noGrp="1"/>
          </p:cNvSpPr>
          <p:nvPr>
            <p:ph type="ftr" sz="quarter" idx="11"/>
          </p:nvPr>
        </p:nvSpPr>
        <p:spPr>
          <a:xfrm>
            <a:off x="2812178" y="6282159"/>
            <a:ext cx="612490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it-IT" smtClean="0"/>
              <a:t>Fare clic per modificare stile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17EA1FCB-7A61-4746-B0B8-1239C5BC99F5}"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AD6F17E0-3213-D945-817D-061F416774E5}" type="datetime1">
              <a:rPr lang="it-IT" smtClean="0"/>
              <a:t>17/05/17</a:t>
            </a:fld>
            <a:endParaRPr lang="en-US"/>
          </a:p>
        </p:txBody>
      </p:sp>
      <p:sp>
        <p:nvSpPr>
          <p:cNvPr id="8" name="Footer Placeholder 7"/>
          <p:cNvSpPr>
            <a:spLocks noGrp="1"/>
          </p:cNvSpPr>
          <p:nvPr>
            <p:ph type="ftr" sz="quarter" idx="11"/>
          </p:nvPr>
        </p:nvSpPr>
        <p:spPr>
          <a:xfrm>
            <a:off x="2812178" y="6282159"/>
            <a:ext cx="6124902"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69DB7529-460F-0042-85AD-F425010E5FE2}" type="datetime1">
              <a:rPr lang="it-IT" smtClean="0"/>
              <a:t>17/05/17</a:t>
            </a:fld>
            <a:endParaRPr lang="en-US"/>
          </a:p>
        </p:txBody>
      </p:sp>
      <p:sp>
        <p:nvSpPr>
          <p:cNvPr id="4" name="Footer Placeholder 3"/>
          <p:cNvSpPr>
            <a:spLocks noGrp="1"/>
          </p:cNvSpPr>
          <p:nvPr>
            <p:ph type="ftr" sz="quarter" idx="11"/>
          </p:nvPr>
        </p:nvSpPr>
        <p:spPr>
          <a:xfrm>
            <a:off x="2812178" y="6282159"/>
            <a:ext cx="6124902"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DC5CE-E131-8F4F-A8B5-EB3D94512286}" type="datetime1">
              <a:rPr lang="it-IT" smtClean="0"/>
              <a:t>17/05/17</a:t>
            </a:fld>
            <a:endParaRPr lang="en-US"/>
          </a:p>
        </p:txBody>
      </p:sp>
      <p:sp>
        <p:nvSpPr>
          <p:cNvPr id="3" name="Footer Placeholder 2"/>
          <p:cNvSpPr>
            <a:spLocks noGrp="1"/>
          </p:cNvSpPr>
          <p:nvPr>
            <p:ph type="ftr" sz="quarter" idx="11"/>
          </p:nvPr>
        </p:nvSpPr>
        <p:spPr>
          <a:xfrm>
            <a:off x="2812178" y="6282159"/>
            <a:ext cx="6124902"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‹n.›</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it-IT" smtClean="0"/>
              <a:t>Fare clic per modificare stile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BF23317-1605-3B4C-B3D9-D8F7FE1E4F63}" type="datetime1">
              <a:rPr lang="it-IT" smtClean="0"/>
              <a:t>17/05/17</a:t>
            </a:fld>
            <a:endParaRPr lang="en-US"/>
          </a:p>
        </p:txBody>
      </p:sp>
      <p:sp>
        <p:nvSpPr>
          <p:cNvPr id="6" name="Footer Placeholder 5"/>
          <p:cNvSpPr>
            <a:spLocks noGrp="1"/>
          </p:cNvSpPr>
          <p:nvPr>
            <p:ph type="ftr" sz="quarter" idx="11"/>
          </p:nvPr>
        </p:nvSpPr>
        <p:spPr>
          <a:xfrm>
            <a:off x="2812178" y="6282159"/>
            <a:ext cx="612490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dirty="0"/>
          </a:p>
        </p:txBody>
      </p:sp>
      <p:sp>
        <p:nvSpPr>
          <p:cNvPr id="4" name="Date Placeholder 3"/>
          <p:cNvSpPr>
            <a:spLocks noGrp="1"/>
          </p:cNvSpPr>
          <p:nvPr>
            <p:ph type="dt" sz="half" idx="2"/>
          </p:nvPr>
        </p:nvSpPr>
        <p:spPr>
          <a:xfrm>
            <a:off x="284163" y="6356350"/>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algn="l"/>
            <a:fld id="{955D837C-1B15-9846-9DCE-E2029579FA45}" type="datetime1">
              <a:rPr lang="it-IT" smtClean="0"/>
              <a:t>17/05/17</a:t>
            </a:fld>
            <a:endParaRPr lang="en-US"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‹n.›</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it-IT" smtClean="0"/>
              <a:t>Fare clic per modificare stile</a:t>
            </a:r>
            <a:endParaRPr/>
          </a:p>
        </p:txBody>
      </p:sp>
      <p:sp>
        <p:nvSpPr>
          <p:cNvPr id="8" name="Segnaposto piè di pagina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pic>
        <p:nvPicPr>
          <p:cNvPr id="5" name="Immagine 4" descr="Logo_Cimea_01.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72074" y="6288087"/>
            <a:ext cx="2004190" cy="469416"/>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ua.be/activities-services/eua-campaigns/refugees-welcome-map" TargetMode="External"/><Relationship Id="rId4" Type="http://schemas.openxmlformats.org/officeDocument/2006/relationships/hyperlink" Target="http://www.enic-naric.net/recognise-qualifications-held-by-refugees.aspx" TargetMode="External"/><Relationship Id="rId5" Type="http://schemas.openxmlformats.org/officeDocument/2006/relationships/hyperlink" Target="http://ear.enic-naric.net/emanual/" TargetMode="External"/><Relationship Id="rId6" Type="http://schemas.openxmlformats.org/officeDocument/2006/relationships/hyperlink" Target="http://www.aic.lv/ace/WP/Refugees/guid_ref.htm" TargetMode="External"/><Relationship Id="rId7" Type="http://schemas.openxmlformats.org/officeDocument/2006/relationships/hyperlink" Target="http://www.nokut.no/en/Foreign-education/Other-recognition-systems/Recognition-Procedure-for-Persons-without-Verifiable-Documentation/" TargetMode="External"/><Relationship Id="rId1" Type="http://schemas.openxmlformats.org/officeDocument/2006/relationships/slideLayout" Target="../slideLayouts/slideLayout12.xml"/><Relationship Id="rId2" Type="http://schemas.openxmlformats.org/officeDocument/2006/relationships/hyperlink" Target="http://www.cimea.it/it/servizi/procedure-di-riconoscimento-dei-titoli/riconoscimento-titoli-dei-rifugiati.asp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cimea.it/it/servizi/attestati-di-comparabilita-e-certificazione-dei-titoli/attestati-comparabilita-certificazione-titoli-overview.aspx" TargetMode="External"/><Relationship Id="rId3" Type="http://schemas.openxmlformats.org/officeDocument/2006/relationships/hyperlink" Target="mailto:cis@cimea.i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imea.it/valutazione-qualifiche-rifugiat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jpe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hyperlink" Target="http://www.nokut.no/Toolkit-for-Recognition-for-Refugees%23.WRCIO8klGuU" TargetMode="External"/><Relationship Id="rId4" Type="http://schemas.openxmlformats.org/officeDocument/2006/relationships/hyperlink" Target="http://www.coe.int/en/web/education/recognition-of-refugees-qualifications" TargetMode="External"/><Relationship Id="rId5" Type="http://schemas.openxmlformats.org/officeDocument/2006/relationships/hyperlink" Target="http://www.cimea.it/it/progetti-in-evidenza/meric-net/meric-project.aspx" TargetMode="External"/><Relationship Id="rId6" Type="http://schemas.openxmlformats.org/officeDocument/2006/relationships/image" Target="../media/image5.jp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hyperlink" Target="http://www.reconow.eu/en/index.asp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mailto:s.bianco@cimea.it" TargetMode="External"/><Relationship Id="rId4" Type="http://schemas.openxmlformats.org/officeDocument/2006/relationships/hyperlink" Target="http://www.cimea.it" TargetMode="External"/><Relationship Id="rId5" Type="http://schemas.openxmlformats.org/officeDocument/2006/relationships/hyperlink" Target="https://twitter.com/CIMEA_Naric" TargetMode="External"/><Relationship Id="rId6" Type="http://schemas.openxmlformats.org/officeDocument/2006/relationships/hyperlink" Target="https://youtu.be/020sJzh5uJs" TargetMode="External"/><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hyperlink" Target="mailto:info@cimea.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pPr algn="ctr"/>
            <a:r>
              <a:rPr lang="it-IT" dirty="0"/>
              <a:t>Como, 18 maggio 2017</a:t>
            </a:r>
          </a:p>
        </p:txBody>
      </p:sp>
      <p:sp>
        <p:nvSpPr>
          <p:cNvPr id="3" name="Titolo 2"/>
          <p:cNvSpPr>
            <a:spLocks noGrp="1"/>
          </p:cNvSpPr>
          <p:nvPr>
            <p:ph type="ctrTitle"/>
          </p:nvPr>
        </p:nvSpPr>
        <p:spPr/>
        <p:txBody>
          <a:bodyPr>
            <a:normAutofit fontScale="90000"/>
          </a:bodyPr>
          <a:lstStyle/>
          <a:p>
            <a:pPr algn="ctr"/>
            <a:r>
              <a:rPr lang="it-IT" dirty="0"/>
              <a:t>Valutazione delle qualifiche dei rifugiati – buone pratiche e progetti</a:t>
            </a:r>
            <a:endParaRPr lang="en-GB" dirty="0">
              <a:latin typeface="+mn-lt"/>
            </a:endParaRPr>
          </a:p>
        </p:txBody>
      </p:sp>
      <p:sp>
        <p:nvSpPr>
          <p:cNvPr id="5" name="CasellaDiTesto 4"/>
          <p:cNvSpPr txBox="1"/>
          <p:nvPr/>
        </p:nvSpPr>
        <p:spPr>
          <a:xfrm>
            <a:off x="3096381" y="4108477"/>
            <a:ext cx="1383800" cy="369332"/>
          </a:xfrm>
          <a:prstGeom prst="rect">
            <a:avLst/>
          </a:prstGeom>
          <a:noFill/>
        </p:spPr>
        <p:txBody>
          <a:bodyPr wrap="none" rtlCol="0">
            <a:spAutoFit/>
          </a:bodyPr>
          <a:lstStyle/>
          <a:p>
            <a:pPr algn="ctr"/>
            <a:r>
              <a:rPr lang="it-IT" dirty="0" smtClean="0">
                <a:solidFill>
                  <a:schemeClr val="bg1"/>
                </a:solidFill>
              </a:rPr>
              <a:t>Silvia Bianco</a:t>
            </a:r>
          </a:p>
        </p:txBody>
      </p:sp>
      <p:sp>
        <p:nvSpPr>
          <p:cNvPr id="9" name="CasellaDiTesto 8"/>
          <p:cNvSpPr txBox="1"/>
          <p:nvPr/>
        </p:nvSpPr>
        <p:spPr>
          <a:xfrm>
            <a:off x="719093" y="3890406"/>
            <a:ext cx="1890261" cy="830997"/>
          </a:xfrm>
          <a:prstGeom prst="rect">
            <a:avLst/>
          </a:prstGeom>
          <a:noFill/>
        </p:spPr>
        <p:txBody>
          <a:bodyPr wrap="none" rtlCol="0">
            <a:spAutoFit/>
          </a:bodyPr>
          <a:lstStyle/>
          <a:p>
            <a:r>
              <a:rPr lang="it-IT" sz="4800" b="1" dirty="0" smtClean="0">
                <a:solidFill>
                  <a:schemeClr val="bg1"/>
                </a:solidFill>
              </a:rPr>
              <a:t>CIMEA</a:t>
            </a:r>
            <a:endParaRPr lang="it-IT" sz="4800" b="1" dirty="0">
              <a:solidFill>
                <a:schemeClr val="bg1"/>
              </a:solidFill>
            </a:endParaRPr>
          </a:p>
        </p:txBody>
      </p:sp>
    </p:spTree>
    <p:extLst>
      <p:ext uri="{BB962C8B-B14F-4D97-AF65-F5344CB8AC3E}">
        <p14:creationId xmlns:p14="http://schemas.microsoft.com/office/powerpoint/2010/main" val="10861315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10764" y="4419599"/>
            <a:ext cx="2475395" cy="1872011"/>
          </a:xfrm>
        </p:spPr>
        <p:txBody>
          <a:bodyPr>
            <a:normAutofit/>
          </a:bodyPr>
          <a:lstStyle/>
          <a:p>
            <a:r>
              <a:rPr lang="it-IT" sz="4000" b="0" dirty="0"/>
              <a:t>Fonti online</a:t>
            </a:r>
          </a:p>
        </p:txBody>
      </p:sp>
      <p:sp>
        <p:nvSpPr>
          <p:cNvPr id="6" name="Segnaposto testo 4"/>
          <p:cNvSpPr>
            <a:spLocks noGrp="1"/>
          </p:cNvSpPr>
          <p:nvPr>
            <p:ph type="body" sz="quarter" idx="4294967295"/>
          </p:nvPr>
        </p:nvSpPr>
        <p:spPr>
          <a:xfrm>
            <a:off x="3059425" y="603341"/>
            <a:ext cx="5798824" cy="5996482"/>
          </a:xfrm>
          <a:prstGeom prst="rect">
            <a:avLst/>
          </a:prstGeom>
        </p:spPr>
        <p:txBody>
          <a:bodyPr>
            <a:normAutofit fontScale="92500" lnSpcReduction="20000"/>
          </a:bodyPr>
          <a:lstStyle/>
          <a:p>
            <a:pPr marL="360000" algn="l">
              <a:spcBef>
                <a:spcPts val="0"/>
              </a:spcBef>
            </a:pPr>
            <a:endParaRPr lang="it-IT" sz="1900" b="1" dirty="0" smtClean="0">
              <a:solidFill>
                <a:schemeClr val="tx1"/>
              </a:solidFill>
            </a:endParaRPr>
          </a:p>
          <a:p>
            <a:pPr marL="360000">
              <a:spcBef>
                <a:spcPts val="0"/>
              </a:spcBef>
            </a:pPr>
            <a:r>
              <a:rPr lang="it-IT" sz="1900" b="1" dirty="0" smtClean="0">
                <a:solidFill>
                  <a:schemeClr val="tx1"/>
                </a:solidFill>
              </a:rPr>
              <a:t>CIMEA:</a:t>
            </a:r>
            <a:r>
              <a:rPr lang="it-IT" sz="1900" dirty="0" smtClean="0">
                <a:solidFill>
                  <a:schemeClr val="tx1"/>
                </a:solidFill>
                <a:hlinkClick r:id="rId2"/>
              </a:rPr>
              <a:t> http</a:t>
            </a:r>
            <a:r>
              <a:rPr lang="it-IT" sz="1900" dirty="0">
                <a:solidFill>
                  <a:schemeClr val="tx1"/>
                </a:solidFill>
                <a:hlinkClick r:id="rId2"/>
              </a:rPr>
              <a:t>://www.cimea.it/it/servizi/procedure-di-riconoscimento-dei-titoli/riconoscimento-titoli-dei-</a:t>
            </a:r>
            <a:r>
              <a:rPr lang="it-IT" sz="1900" dirty="0" smtClean="0">
                <a:solidFill>
                  <a:schemeClr val="tx1"/>
                </a:solidFill>
                <a:hlinkClick r:id="rId2"/>
              </a:rPr>
              <a:t>rifugiati.aspx</a:t>
            </a:r>
            <a:r>
              <a:rPr lang="it-IT" sz="1900" dirty="0" smtClean="0">
                <a:solidFill>
                  <a:schemeClr val="tx1"/>
                </a:solidFill>
              </a:rPr>
              <a:t> </a:t>
            </a:r>
          </a:p>
          <a:p>
            <a:pPr marL="0" indent="0">
              <a:spcBef>
                <a:spcPts val="0"/>
              </a:spcBef>
              <a:buNone/>
            </a:pPr>
            <a:endParaRPr lang="it-IT" sz="1900" dirty="0">
              <a:solidFill>
                <a:schemeClr val="tx1"/>
              </a:solidFill>
            </a:endParaRPr>
          </a:p>
          <a:p>
            <a:pPr marL="360000" algn="l">
              <a:spcBef>
                <a:spcPts val="0"/>
              </a:spcBef>
            </a:pPr>
            <a:r>
              <a:rPr lang="it-IT" sz="1900" b="1" dirty="0" smtClean="0">
                <a:solidFill>
                  <a:schemeClr val="tx1"/>
                </a:solidFill>
              </a:rPr>
              <a:t>EUA </a:t>
            </a:r>
            <a:r>
              <a:rPr lang="it-IT" sz="1900" b="1" dirty="0">
                <a:solidFill>
                  <a:schemeClr val="tx1"/>
                </a:solidFill>
              </a:rPr>
              <a:t>– </a:t>
            </a:r>
            <a:r>
              <a:rPr lang="it-IT" sz="1900" b="1" dirty="0" err="1">
                <a:solidFill>
                  <a:schemeClr val="tx1"/>
                </a:solidFill>
              </a:rPr>
              <a:t>Refugees</a:t>
            </a:r>
            <a:r>
              <a:rPr lang="it-IT" sz="1900" b="1" dirty="0">
                <a:solidFill>
                  <a:schemeClr val="tx1"/>
                </a:solidFill>
              </a:rPr>
              <a:t> Welcome </a:t>
            </a:r>
            <a:r>
              <a:rPr lang="it-IT" sz="1900" b="1" dirty="0" err="1">
                <a:solidFill>
                  <a:schemeClr val="tx1"/>
                </a:solidFill>
              </a:rPr>
              <a:t>Map</a:t>
            </a:r>
            <a:r>
              <a:rPr lang="it-IT" sz="1900" b="1" dirty="0">
                <a:solidFill>
                  <a:schemeClr val="tx1"/>
                </a:solidFill>
              </a:rPr>
              <a:t>: </a:t>
            </a:r>
            <a:r>
              <a:rPr lang="it-IT" sz="1900" dirty="0">
                <a:hlinkClick r:id="rId3"/>
              </a:rPr>
              <a:t>http://www.eua.be/activities-services/eua-campaigns/refugees-welcome-</a:t>
            </a:r>
            <a:r>
              <a:rPr lang="it-IT" sz="1900" dirty="0" smtClean="0">
                <a:hlinkClick r:id="rId3"/>
              </a:rPr>
              <a:t>map</a:t>
            </a:r>
            <a:endParaRPr lang="it-IT" sz="1900" dirty="0" smtClean="0"/>
          </a:p>
          <a:p>
            <a:pPr marL="360000" algn="l">
              <a:spcBef>
                <a:spcPts val="0"/>
              </a:spcBef>
            </a:pPr>
            <a:endParaRPr lang="it-IT" sz="1900" b="1" dirty="0"/>
          </a:p>
          <a:p>
            <a:pPr marL="360000" algn="l">
              <a:spcBef>
                <a:spcPts val="0"/>
              </a:spcBef>
            </a:pPr>
            <a:r>
              <a:rPr lang="it-IT" sz="1900" b="1" dirty="0">
                <a:solidFill>
                  <a:srgbClr val="000000"/>
                </a:solidFill>
              </a:rPr>
              <a:t>ENIC-NARIC: </a:t>
            </a:r>
            <a:r>
              <a:rPr lang="it-IT" sz="1900" dirty="0">
                <a:hlinkClick r:id="rId4"/>
              </a:rPr>
              <a:t>http://www.enic-naric.net/recognise-qualifications-held-by-</a:t>
            </a:r>
            <a:r>
              <a:rPr lang="it-IT" sz="1900" dirty="0" smtClean="0">
                <a:hlinkClick r:id="rId4"/>
              </a:rPr>
              <a:t>refugees.aspx</a:t>
            </a:r>
            <a:endParaRPr lang="it-IT" sz="1900" dirty="0" smtClean="0"/>
          </a:p>
          <a:p>
            <a:pPr marL="360000" algn="l">
              <a:spcBef>
                <a:spcPts val="0"/>
              </a:spcBef>
            </a:pPr>
            <a:endParaRPr lang="it-IT" sz="1900" dirty="0" smtClean="0"/>
          </a:p>
          <a:p>
            <a:pPr marL="360000" algn="l">
              <a:spcBef>
                <a:spcPts val="0"/>
              </a:spcBef>
            </a:pPr>
            <a:r>
              <a:rPr lang="it-IT" sz="1900" b="1" dirty="0">
                <a:solidFill>
                  <a:srgbClr val="000000"/>
                </a:solidFill>
              </a:rPr>
              <a:t>EAR Manual: </a:t>
            </a:r>
            <a:r>
              <a:rPr lang="it-IT" sz="1900" dirty="0">
                <a:hlinkClick r:id="rId5"/>
              </a:rPr>
              <a:t>http://ear.enic-naric.net/emanual</a:t>
            </a:r>
            <a:r>
              <a:rPr lang="it-IT" sz="1900" dirty="0" smtClean="0">
                <a:hlinkClick r:id="rId5"/>
              </a:rPr>
              <a:t>/</a:t>
            </a:r>
            <a:endParaRPr lang="it-IT" sz="1900" dirty="0" smtClean="0"/>
          </a:p>
          <a:p>
            <a:pPr marL="360000" algn="l">
              <a:spcBef>
                <a:spcPts val="0"/>
              </a:spcBef>
            </a:pPr>
            <a:endParaRPr lang="it-IT" sz="1900" dirty="0" smtClean="0"/>
          </a:p>
          <a:p>
            <a:pPr>
              <a:spcBef>
                <a:spcPts val="0"/>
              </a:spcBef>
            </a:pPr>
            <a:r>
              <a:rPr lang="it-IT" sz="1900" b="1" dirty="0" err="1" smtClean="0">
                <a:solidFill>
                  <a:srgbClr val="000000"/>
                </a:solidFill>
              </a:rPr>
              <a:t>CoE</a:t>
            </a:r>
            <a:r>
              <a:rPr lang="it-IT" sz="1900" b="1" dirty="0" smtClean="0">
                <a:solidFill>
                  <a:srgbClr val="000000"/>
                </a:solidFill>
              </a:rPr>
              <a:t> - </a:t>
            </a:r>
            <a:r>
              <a:rPr lang="it-IT" sz="1900" b="1" dirty="0" err="1" smtClean="0">
                <a:solidFill>
                  <a:srgbClr val="000000"/>
                </a:solidFill>
              </a:rPr>
              <a:t>Guidelines</a:t>
            </a:r>
            <a:r>
              <a:rPr lang="it-IT" sz="1900" b="1" dirty="0" smtClean="0">
                <a:solidFill>
                  <a:srgbClr val="000000"/>
                </a:solidFill>
              </a:rPr>
              <a:t> </a:t>
            </a:r>
            <a:r>
              <a:rPr lang="it-IT" sz="1900" b="1" dirty="0">
                <a:solidFill>
                  <a:srgbClr val="000000"/>
                </a:solidFill>
              </a:rPr>
              <a:t>for the </a:t>
            </a:r>
            <a:r>
              <a:rPr lang="it-IT" sz="1900" b="1" dirty="0" err="1">
                <a:solidFill>
                  <a:srgbClr val="000000"/>
                </a:solidFill>
              </a:rPr>
              <a:t>recognition</a:t>
            </a:r>
            <a:r>
              <a:rPr lang="it-IT" sz="1900" b="1" dirty="0">
                <a:solidFill>
                  <a:srgbClr val="000000"/>
                </a:solidFill>
              </a:rPr>
              <a:t> </a:t>
            </a:r>
            <a:r>
              <a:rPr lang="it-IT" sz="1900" b="1" dirty="0" smtClean="0">
                <a:solidFill>
                  <a:srgbClr val="000000"/>
                </a:solidFill>
              </a:rPr>
              <a:t>of </a:t>
            </a:r>
            <a:r>
              <a:rPr lang="it-IT" sz="1900" b="1" dirty="0" err="1">
                <a:solidFill>
                  <a:srgbClr val="000000"/>
                </a:solidFill>
              </a:rPr>
              <a:t>refugee's</a:t>
            </a:r>
            <a:r>
              <a:rPr lang="it-IT" sz="1900" b="1" dirty="0">
                <a:solidFill>
                  <a:srgbClr val="000000"/>
                </a:solidFill>
              </a:rPr>
              <a:t> </a:t>
            </a:r>
            <a:r>
              <a:rPr lang="it-IT" sz="1900" b="1" dirty="0" err="1">
                <a:solidFill>
                  <a:srgbClr val="000000"/>
                </a:solidFill>
              </a:rPr>
              <a:t>qualifications</a:t>
            </a:r>
            <a:r>
              <a:rPr lang="it-IT" sz="1900" b="1" dirty="0" smtClean="0">
                <a:solidFill>
                  <a:srgbClr val="000000"/>
                </a:solidFill>
              </a:rPr>
              <a:t>: </a:t>
            </a:r>
            <a:r>
              <a:rPr lang="it-IT" sz="1900" dirty="0">
                <a:hlinkClick r:id="rId6"/>
              </a:rPr>
              <a:t>http://www.aic.lv/ace/WP/Refugees/</a:t>
            </a:r>
            <a:r>
              <a:rPr lang="it-IT" sz="1900" dirty="0" smtClean="0">
                <a:hlinkClick r:id="rId6"/>
              </a:rPr>
              <a:t>guid_ref.htm</a:t>
            </a:r>
            <a:endParaRPr lang="it-IT" sz="1900" dirty="0" smtClean="0"/>
          </a:p>
          <a:p>
            <a:pPr marL="360000" algn="l">
              <a:spcBef>
                <a:spcPts val="0"/>
              </a:spcBef>
            </a:pPr>
            <a:endParaRPr lang="it-IT" sz="1900" dirty="0" smtClean="0"/>
          </a:p>
          <a:p>
            <a:pPr marL="360000" algn="l">
              <a:spcBef>
                <a:spcPts val="0"/>
              </a:spcBef>
            </a:pPr>
            <a:r>
              <a:rPr lang="it-IT" sz="1900" b="1" dirty="0" smtClean="0">
                <a:solidFill>
                  <a:srgbClr val="000000"/>
                </a:solidFill>
              </a:rPr>
              <a:t>NOKUT: </a:t>
            </a:r>
            <a:r>
              <a:rPr lang="it-IT" sz="1900" dirty="0" smtClean="0">
                <a:hlinkClick r:id="rId7"/>
              </a:rPr>
              <a:t>http</a:t>
            </a:r>
            <a:r>
              <a:rPr lang="it-IT" sz="1900" dirty="0">
                <a:hlinkClick r:id="rId7"/>
              </a:rPr>
              <a:t>://www.nokut.no/en/Foreign-education/Other-recognition-systems/Recognition-Procedure-for-Persons-without-Verifiable-Documentation</a:t>
            </a:r>
            <a:r>
              <a:rPr lang="it-IT" sz="1900" dirty="0" smtClean="0">
                <a:hlinkClick r:id="rId7"/>
              </a:rPr>
              <a:t>/</a:t>
            </a:r>
            <a:endParaRPr lang="it-IT" sz="1900" dirty="0" smtClean="0"/>
          </a:p>
          <a:p>
            <a:pPr marL="0" indent="0" algn="l">
              <a:spcBef>
                <a:spcPts val="0"/>
              </a:spcBef>
              <a:buNone/>
            </a:pPr>
            <a:endParaRPr lang="it-IT" sz="1900" dirty="0"/>
          </a:p>
        </p:txBody>
      </p:sp>
    </p:spTree>
    <p:extLst>
      <p:ext uri="{BB962C8B-B14F-4D97-AF65-F5344CB8AC3E}">
        <p14:creationId xmlns:p14="http://schemas.microsoft.com/office/powerpoint/2010/main" val="13020768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5212" y="717737"/>
            <a:ext cx="8528867" cy="1162050"/>
          </a:xfrm>
        </p:spPr>
        <p:txBody>
          <a:bodyPr/>
          <a:lstStyle/>
          <a:p>
            <a:r>
              <a:rPr lang="it-IT" sz="4000" b="0" dirty="0"/>
              <a:t>Servizio </a:t>
            </a:r>
            <a:r>
              <a:rPr lang="it-IT" sz="4000" b="0" dirty="0" smtClean="0"/>
              <a:t>di attestazione 1/2</a:t>
            </a:r>
            <a:endParaRPr lang="it-IT" sz="4000" b="0" dirty="0"/>
          </a:p>
        </p:txBody>
      </p:sp>
      <p:sp>
        <p:nvSpPr>
          <p:cNvPr id="5" name="Segnaposto contenuto 2"/>
          <p:cNvSpPr txBox="1">
            <a:spLocks/>
          </p:cNvSpPr>
          <p:nvPr/>
        </p:nvSpPr>
        <p:spPr>
          <a:xfrm>
            <a:off x="284164" y="2024668"/>
            <a:ext cx="8574086" cy="3994242"/>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bg1">
                  <a:lumMod val="65000"/>
                </a:schemeClr>
              </a:buClr>
              <a:buSzPct val="90000"/>
              <a:buFont typeface="Wingdings" pitchFamily="2" charset="2"/>
              <a:buNone/>
              <a:defRPr sz="24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a:spcBef>
                <a:spcPts val="0"/>
              </a:spcBef>
              <a:defRPr/>
            </a:pPr>
            <a:r>
              <a:rPr lang="it-IT" sz="2200" dirty="0" smtClean="0"/>
              <a:t>Il </a:t>
            </a:r>
            <a:r>
              <a:rPr lang="it-IT" sz="2200" b="1" dirty="0" smtClean="0"/>
              <a:t>CIMEA</a:t>
            </a:r>
            <a:r>
              <a:rPr lang="it-IT" sz="2200" dirty="0" smtClean="0"/>
              <a:t> produce </a:t>
            </a:r>
            <a:r>
              <a:rPr lang="it-IT" sz="2200" b="1" dirty="0" smtClean="0">
                <a:hlinkClick r:id="rId2"/>
              </a:rPr>
              <a:t>Attestati di comparabilità dei titoli esteri</a:t>
            </a:r>
            <a:r>
              <a:rPr lang="it-IT" sz="2200" dirty="0" smtClean="0"/>
              <a:t>, sia di titoli scolastici finali per l’ingresso all’università, che di titoli universitari per la prosecuzione degli studi. </a:t>
            </a:r>
          </a:p>
          <a:p>
            <a:pPr>
              <a:spcBef>
                <a:spcPts val="0"/>
              </a:spcBef>
              <a:defRPr/>
            </a:pPr>
            <a:endParaRPr lang="it-IT" sz="2200" dirty="0" smtClean="0"/>
          </a:p>
          <a:p>
            <a:pPr>
              <a:spcBef>
                <a:spcPts val="0"/>
              </a:spcBef>
              <a:defRPr/>
            </a:pPr>
            <a:r>
              <a:rPr lang="it-IT" sz="2200" dirty="0" smtClean="0"/>
              <a:t>Nel caso di richiesta da parte di persone titolari di </a:t>
            </a:r>
            <a:r>
              <a:rPr lang="it-IT" sz="2200" b="1" dirty="0" smtClean="0"/>
              <a:t>status di rifugiato, protezione sussidiaria o detenuti </a:t>
            </a:r>
            <a:r>
              <a:rPr lang="it-IT" sz="2200" dirty="0" smtClean="0"/>
              <a:t>è possibile contattare il CIMEA all’indirizzo </a:t>
            </a:r>
            <a:r>
              <a:rPr lang="it-IT" sz="2200" dirty="0" smtClean="0">
                <a:hlinkClick r:id="rId3"/>
              </a:rPr>
              <a:t>cis@cimea.it</a:t>
            </a:r>
            <a:r>
              <a:rPr lang="it-IT" sz="2200" dirty="0" smtClean="0"/>
              <a:t> per ottenere tale </a:t>
            </a:r>
            <a:r>
              <a:rPr lang="it-IT" sz="2200" b="1" dirty="0" smtClean="0"/>
              <a:t>attestazione gratuitamente.</a:t>
            </a:r>
          </a:p>
          <a:p>
            <a:pPr>
              <a:spcBef>
                <a:spcPts val="0"/>
              </a:spcBef>
              <a:defRPr/>
            </a:pPr>
            <a:endParaRPr lang="it-IT" sz="2200" b="1" dirty="0"/>
          </a:p>
          <a:p>
            <a:pPr>
              <a:spcBef>
                <a:spcPts val="0"/>
              </a:spcBef>
              <a:defRPr/>
            </a:pPr>
            <a:endParaRPr lang="it-IT" sz="2200" dirty="0" smtClean="0"/>
          </a:p>
          <a:p>
            <a:pPr>
              <a:spcBef>
                <a:spcPts val="0"/>
              </a:spcBef>
              <a:defRPr/>
            </a:pPr>
            <a:endParaRPr lang="it-IT" sz="2200" dirty="0" smtClean="0">
              <a:solidFill>
                <a:schemeClr val="tx1"/>
              </a:solidFill>
            </a:endParaRPr>
          </a:p>
          <a:p>
            <a:pPr>
              <a:spcBef>
                <a:spcPts val="0"/>
              </a:spcBef>
              <a:defRPr/>
            </a:pPr>
            <a:endParaRPr lang="it-IT" sz="2200" dirty="0">
              <a:solidFill>
                <a:schemeClr val="tx1"/>
              </a:solidFill>
            </a:endParaRPr>
          </a:p>
        </p:txBody>
      </p:sp>
    </p:spTree>
    <p:extLst>
      <p:ext uri="{BB962C8B-B14F-4D97-AF65-F5344CB8AC3E}">
        <p14:creationId xmlns:p14="http://schemas.microsoft.com/office/powerpoint/2010/main" val="30944023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5212" y="717737"/>
            <a:ext cx="8528867" cy="1162050"/>
          </a:xfrm>
        </p:spPr>
        <p:txBody>
          <a:bodyPr/>
          <a:lstStyle/>
          <a:p>
            <a:r>
              <a:rPr lang="it-IT" sz="4000" b="0" dirty="0"/>
              <a:t>Servizio </a:t>
            </a:r>
            <a:r>
              <a:rPr lang="it-IT" sz="4000" b="0" dirty="0" smtClean="0"/>
              <a:t>di attestazione 2/2</a:t>
            </a:r>
            <a:endParaRPr lang="it-IT" sz="4000" b="0" dirty="0"/>
          </a:p>
        </p:txBody>
      </p:sp>
      <p:sp>
        <p:nvSpPr>
          <p:cNvPr id="5" name="Segnaposto contenuto 2"/>
          <p:cNvSpPr txBox="1">
            <a:spLocks/>
          </p:cNvSpPr>
          <p:nvPr/>
        </p:nvSpPr>
        <p:spPr>
          <a:xfrm>
            <a:off x="284164" y="2005302"/>
            <a:ext cx="8574086" cy="3994242"/>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bg1">
                  <a:lumMod val="65000"/>
                </a:schemeClr>
              </a:buClr>
              <a:buSzPct val="90000"/>
              <a:buFont typeface="Wingdings" pitchFamily="2" charset="2"/>
              <a:buNone/>
              <a:defRPr sz="24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a:spcBef>
                <a:spcPts val="0"/>
              </a:spcBef>
              <a:defRPr/>
            </a:pPr>
            <a:r>
              <a:rPr lang="it-IT" sz="2200" b="1" dirty="0" smtClean="0"/>
              <a:t>102 Attestati rilasciati a titolari di status di asilo politico o protezione sussidiaria</a:t>
            </a:r>
            <a:r>
              <a:rPr lang="it-IT" sz="2200" dirty="0" smtClean="0"/>
              <a:t>.</a:t>
            </a:r>
          </a:p>
          <a:p>
            <a:pPr>
              <a:spcBef>
                <a:spcPts val="0"/>
              </a:spcBef>
              <a:defRPr/>
            </a:pPr>
            <a:endParaRPr lang="it-IT" sz="2200" dirty="0" smtClean="0">
              <a:solidFill>
                <a:schemeClr val="tx1"/>
              </a:solidFill>
            </a:endParaRPr>
          </a:p>
          <a:p>
            <a:pPr>
              <a:spcBef>
                <a:spcPts val="0"/>
              </a:spcBef>
              <a:defRPr/>
            </a:pPr>
            <a:r>
              <a:rPr lang="it-IT" sz="2200" dirty="0" smtClean="0">
                <a:solidFill>
                  <a:schemeClr val="tx1"/>
                </a:solidFill>
              </a:rPr>
              <a:t>Paesi di provenienza:</a:t>
            </a:r>
          </a:p>
          <a:p>
            <a:pPr>
              <a:spcBef>
                <a:spcPts val="0"/>
              </a:spcBef>
              <a:defRPr/>
            </a:pPr>
            <a:endParaRPr lang="it-IT" sz="2200" dirty="0" smtClean="0">
              <a:solidFill>
                <a:schemeClr val="tx1"/>
              </a:solidFill>
            </a:endParaRPr>
          </a:p>
          <a:p>
            <a:pPr>
              <a:spcBef>
                <a:spcPts val="0"/>
              </a:spcBef>
              <a:defRPr/>
            </a:pPr>
            <a:r>
              <a:rPr lang="it-IT" sz="2200" dirty="0" smtClean="0">
                <a:solidFill>
                  <a:schemeClr val="tx1"/>
                </a:solidFill>
              </a:rPr>
              <a:t>27 – Africa (Camerun, Chad, Costa d’Avorio, Eritrea, Gambia, Guinea, Mali, Nigeria, RDC, Sudan)</a:t>
            </a:r>
          </a:p>
          <a:p>
            <a:pPr>
              <a:spcBef>
                <a:spcPts val="0"/>
              </a:spcBef>
              <a:defRPr/>
            </a:pPr>
            <a:r>
              <a:rPr lang="it-IT" sz="2200" dirty="0" smtClean="0">
                <a:solidFill>
                  <a:schemeClr val="tx1"/>
                </a:solidFill>
              </a:rPr>
              <a:t>21 – Afghanistan;</a:t>
            </a:r>
          </a:p>
          <a:p>
            <a:pPr>
              <a:spcBef>
                <a:spcPts val="0"/>
              </a:spcBef>
              <a:defRPr/>
            </a:pPr>
            <a:r>
              <a:rPr lang="it-IT" sz="2200" dirty="0" smtClean="0">
                <a:solidFill>
                  <a:schemeClr val="tx1"/>
                </a:solidFill>
              </a:rPr>
              <a:t>15 – Pakistan;</a:t>
            </a:r>
          </a:p>
          <a:p>
            <a:pPr>
              <a:spcBef>
                <a:spcPts val="0"/>
              </a:spcBef>
              <a:defRPr/>
            </a:pPr>
            <a:r>
              <a:rPr lang="it-IT" sz="2200" dirty="0" smtClean="0">
                <a:solidFill>
                  <a:schemeClr val="tx1"/>
                </a:solidFill>
              </a:rPr>
              <a:t>10 – Libia;</a:t>
            </a:r>
          </a:p>
          <a:p>
            <a:pPr>
              <a:spcBef>
                <a:spcPts val="0"/>
              </a:spcBef>
              <a:defRPr/>
            </a:pPr>
            <a:r>
              <a:rPr lang="it-IT" sz="2200" dirty="0" smtClean="0">
                <a:solidFill>
                  <a:schemeClr val="tx1"/>
                </a:solidFill>
              </a:rPr>
              <a:t>7 – Siria;</a:t>
            </a:r>
          </a:p>
          <a:p>
            <a:pPr>
              <a:spcBef>
                <a:spcPts val="0"/>
              </a:spcBef>
              <a:defRPr/>
            </a:pPr>
            <a:r>
              <a:rPr lang="it-IT" sz="2200" dirty="0" smtClean="0">
                <a:solidFill>
                  <a:schemeClr val="tx1"/>
                </a:solidFill>
              </a:rPr>
              <a:t>6 – Iraq;</a:t>
            </a:r>
          </a:p>
          <a:p>
            <a:pPr>
              <a:spcBef>
                <a:spcPts val="0"/>
              </a:spcBef>
              <a:defRPr/>
            </a:pPr>
            <a:r>
              <a:rPr lang="it-IT" sz="2200" dirty="0" smtClean="0">
                <a:solidFill>
                  <a:schemeClr val="tx1"/>
                </a:solidFill>
              </a:rPr>
              <a:t>5 – Egitto.</a:t>
            </a:r>
          </a:p>
          <a:p>
            <a:pPr>
              <a:spcBef>
                <a:spcPts val="0"/>
              </a:spcBef>
              <a:defRPr/>
            </a:pPr>
            <a:endParaRPr lang="it-IT" sz="2200" dirty="0" smtClean="0">
              <a:solidFill>
                <a:schemeClr val="tx1"/>
              </a:solidFill>
            </a:endParaRPr>
          </a:p>
          <a:p>
            <a:pPr>
              <a:spcBef>
                <a:spcPts val="0"/>
              </a:spcBef>
              <a:defRPr/>
            </a:pPr>
            <a:endParaRPr lang="it-IT" sz="2200" dirty="0">
              <a:solidFill>
                <a:schemeClr val="tx1"/>
              </a:solidFill>
            </a:endParaRPr>
          </a:p>
        </p:txBody>
      </p:sp>
    </p:spTree>
    <p:extLst>
      <p:ext uri="{BB962C8B-B14F-4D97-AF65-F5344CB8AC3E}">
        <p14:creationId xmlns:p14="http://schemas.microsoft.com/office/powerpoint/2010/main" val="31280649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400" dirty="0"/>
              <a:t>CNVQR</a:t>
            </a:r>
          </a:p>
        </p:txBody>
      </p:sp>
      <p:sp>
        <p:nvSpPr>
          <p:cNvPr id="3" name="Segnaposto contenuto 2"/>
          <p:cNvSpPr>
            <a:spLocks noGrp="1"/>
          </p:cNvSpPr>
          <p:nvPr>
            <p:ph idx="1"/>
          </p:nvPr>
        </p:nvSpPr>
        <p:spPr>
          <a:xfrm>
            <a:off x="284163" y="1772842"/>
            <a:ext cx="8574087" cy="3104599"/>
          </a:xfrm>
        </p:spPr>
        <p:txBody>
          <a:bodyPr>
            <a:noAutofit/>
          </a:bodyPr>
          <a:lstStyle/>
          <a:p>
            <a:pPr algn="ctr">
              <a:spcBef>
                <a:spcPts val="0"/>
              </a:spcBef>
            </a:pPr>
            <a:r>
              <a:rPr lang="it-IT" sz="2200" b="1" dirty="0">
                <a:solidFill>
                  <a:schemeClr val="accent2"/>
                </a:solidFill>
              </a:rPr>
              <a:t>Coordinamento Nazionale sulla Valutazione delle Qualifiche dei Rifugiati (CNVQR) </a:t>
            </a:r>
          </a:p>
          <a:p>
            <a:pPr algn="ctr">
              <a:spcBef>
                <a:spcPts val="0"/>
              </a:spcBef>
            </a:pPr>
            <a:r>
              <a:rPr lang="it-IT" sz="2200" b="1" dirty="0">
                <a:solidFill>
                  <a:schemeClr val="accent2"/>
                </a:solidFill>
                <a:hlinkClick r:id="rId2"/>
              </a:rPr>
              <a:t>http://cimea.it/valutazione-qualifiche-rifugiati/</a:t>
            </a:r>
            <a:endParaRPr lang="it-IT" sz="2200" dirty="0"/>
          </a:p>
          <a:p>
            <a:pPr>
              <a:spcBef>
                <a:spcPts val="0"/>
              </a:spcBef>
            </a:pPr>
            <a:r>
              <a:rPr lang="it-IT" sz="2200" b="1" dirty="0"/>
              <a:t>Scopo: </a:t>
            </a:r>
            <a:endParaRPr lang="it-IT" sz="2200" b="1" dirty="0" smtClean="0"/>
          </a:p>
          <a:p>
            <a:pPr>
              <a:spcBef>
                <a:spcPts val="0"/>
              </a:spcBef>
            </a:pPr>
            <a:endParaRPr lang="it-IT" sz="2200" b="1" dirty="0"/>
          </a:p>
          <a:p>
            <a:pPr>
              <a:spcBef>
                <a:spcPts val="0"/>
              </a:spcBef>
            </a:pPr>
            <a:r>
              <a:rPr lang="it-IT" sz="2200" dirty="0" smtClean="0"/>
              <a:t>Creazione </a:t>
            </a:r>
            <a:r>
              <a:rPr lang="it-IT" sz="2200" dirty="0"/>
              <a:t>di una rete di esperti tra gli addetti al riconoscimento nelle istituzioni al fine di condividere le buone pratiche e prassi </a:t>
            </a:r>
            <a:r>
              <a:rPr lang="it-IT" sz="2200" dirty="0" smtClean="0"/>
              <a:t>metodologiche.</a:t>
            </a:r>
          </a:p>
          <a:p>
            <a:pPr>
              <a:spcBef>
                <a:spcPts val="0"/>
              </a:spcBef>
            </a:pPr>
            <a:endParaRPr lang="it-IT" sz="2200" b="1" dirty="0"/>
          </a:p>
          <a:p>
            <a:pPr>
              <a:spcBef>
                <a:spcPts val="0"/>
              </a:spcBef>
            </a:pPr>
            <a:r>
              <a:rPr lang="it-IT" sz="2200" b="1" dirty="0" smtClean="0"/>
              <a:t>Elementi:</a:t>
            </a:r>
          </a:p>
          <a:p>
            <a:pPr>
              <a:spcBef>
                <a:spcPts val="0"/>
              </a:spcBef>
            </a:pPr>
            <a:endParaRPr lang="it-IT" sz="2200" b="1" dirty="0"/>
          </a:p>
          <a:p>
            <a:pPr marL="285750" indent="-285750">
              <a:spcBef>
                <a:spcPts val="0"/>
              </a:spcBef>
              <a:buFontTx/>
              <a:buChar char="-"/>
            </a:pPr>
            <a:r>
              <a:rPr lang="it-IT" sz="2200" dirty="0"/>
              <a:t>Partecipazione su base volontaria e autofinanziata</a:t>
            </a:r>
          </a:p>
          <a:p>
            <a:pPr marL="285750" indent="-285750">
              <a:spcBef>
                <a:spcPts val="0"/>
              </a:spcBef>
              <a:buFontTx/>
              <a:buChar char="-"/>
            </a:pPr>
            <a:r>
              <a:rPr lang="it-IT" sz="2200" dirty="0"/>
              <a:t>Coinvolgimento di tutta l’istituzione</a:t>
            </a:r>
          </a:p>
          <a:p>
            <a:pPr marL="285750" indent="-285750">
              <a:spcBef>
                <a:spcPts val="0"/>
              </a:spcBef>
              <a:buFontTx/>
              <a:buChar char="-"/>
            </a:pPr>
            <a:r>
              <a:rPr lang="it-IT" sz="2200" dirty="0"/>
              <a:t>Coordinamento del </a:t>
            </a:r>
            <a:r>
              <a:rPr lang="it-IT" sz="2200" dirty="0" smtClean="0"/>
              <a:t>CIMEA</a:t>
            </a:r>
          </a:p>
          <a:p>
            <a:pPr marL="285750" indent="-285750">
              <a:spcBef>
                <a:spcPts val="0"/>
              </a:spcBef>
              <a:buFontTx/>
              <a:buChar char="-"/>
            </a:pPr>
            <a:endParaRPr lang="it-IT" sz="2200" dirty="0"/>
          </a:p>
        </p:txBody>
      </p:sp>
    </p:spTree>
    <p:extLst>
      <p:ext uri="{BB962C8B-B14F-4D97-AF65-F5344CB8AC3E}">
        <p14:creationId xmlns:p14="http://schemas.microsoft.com/office/powerpoint/2010/main" val="271422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268941" y="554659"/>
            <a:ext cx="8583706" cy="687463"/>
          </a:xfrm>
        </p:spPr>
        <p:txBody>
          <a:bodyPr/>
          <a:lstStyle/>
          <a:p>
            <a:r>
              <a:rPr lang="it-IT" sz="3600" b="0" dirty="0" smtClean="0"/>
              <a:t>Primo incontro del CNVQR - 7 aprile 2017</a:t>
            </a:r>
            <a:endParaRPr lang="it-IT" sz="3600" b="0" dirty="0"/>
          </a:p>
        </p:txBody>
      </p:sp>
      <p:sp>
        <p:nvSpPr>
          <p:cNvPr id="8" name="Segnaposto testo 3"/>
          <p:cNvSpPr>
            <a:spLocks noGrp="1"/>
          </p:cNvSpPr>
          <p:nvPr>
            <p:ph type="body" sz="half" idx="2"/>
          </p:nvPr>
        </p:nvSpPr>
        <p:spPr>
          <a:xfrm>
            <a:off x="3934069" y="1309586"/>
            <a:ext cx="4918578" cy="2378498"/>
          </a:xfrm>
        </p:spPr>
        <p:txBody>
          <a:bodyPr>
            <a:normAutofit/>
          </a:bodyPr>
          <a:lstStyle/>
          <a:p>
            <a:pPr marL="285750" indent="-285750" algn="just">
              <a:spcBef>
                <a:spcPts val="0"/>
              </a:spcBef>
              <a:buFont typeface="Wingdings" charset="2"/>
              <a:buChar char="v"/>
            </a:pPr>
            <a:r>
              <a:rPr lang="it-IT" dirty="0" smtClean="0"/>
              <a:t>25 </a:t>
            </a:r>
            <a:r>
              <a:rPr lang="it-IT" dirty="0" smtClean="0"/>
              <a:t>istituzioni di istruzione superiore</a:t>
            </a:r>
            <a:r>
              <a:rPr lang="it-IT" dirty="0" smtClean="0"/>
              <a:t>, con la partecipazione di MIUR, UNHCR e NOKUT</a:t>
            </a:r>
          </a:p>
          <a:p>
            <a:pPr marL="285750" indent="-285750" algn="just">
              <a:spcBef>
                <a:spcPts val="0"/>
              </a:spcBef>
              <a:buFont typeface="Wingdings" charset="2"/>
              <a:buChar char="v"/>
            </a:pPr>
            <a:r>
              <a:rPr lang="it-IT" dirty="0" smtClean="0"/>
              <a:t>Presentazione del </a:t>
            </a:r>
            <a:r>
              <a:rPr lang="it-IT" dirty="0" err="1" smtClean="0"/>
              <a:t>Academic</a:t>
            </a:r>
            <a:r>
              <a:rPr lang="it-IT" dirty="0" smtClean="0"/>
              <a:t> </a:t>
            </a:r>
            <a:r>
              <a:rPr lang="it-IT" dirty="0" smtClean="0"/>
              <a:t>Pass for </a:t>
            </a:r>
            <a:r>
              <a:rPr lang="it-IT" dirty="0" err="1" smtClean="0"/>
              <a:t>Refugees</a:t>
            </a:r>
            <a:r>
              <a:rPr lang="it-IT" dirty="0" smtClean="0"/>
              <a:t> </a:t>
            </a:r>
            <a:r>
              <a:rPr lang="it-IT" dirty="0" err="1" smtClean="0"/>
              <a:t>qualifications</a:t>
            </a:r>
            <a:endParaRPr lang="it-IT" dirty="0" smtClean="0"/>
          </a:p>
          <a:p>
            <a:pPr marL="285750" indent="-285750" algn="just">
              <a:spcBef>
                <a:spcPts val="0"/>
              </a:spcBef>
              <a:buFont typeface="Wingdings" charset="2"/>
              <a:buChar char="v"/>
            </a:pPr>
            <a:r>
              <a:rPr lang="it-IT" dirty="0" smtClean="0"/>
              <a:t>Inizio della fase di sperimentazione del </a:t>
            </a:r>
            <a:r>
              <a:rPr lang="it-IT" dirty="0" err="1" smtClean="0"/>
              <a:t>Academic</a:t>
            </a:r>
            <a:r>
              <a:rPr lang="it-IT" dirty="0" smtClean="0"/>
              <a:t> Pass for </a:t>
            </a:r>
            <a:r>
              <a:rPr lang="it-IT" dirty="0" err="1" smtClean="0"/>
              <a:t>Refugees</a:t>
            </a:r>
            <a:r>
              <a:rPr lang="it-IT" dirty="0" smtClean="0"/>
              <a:t> </a:t>
            </a:r>
            <a:r>
              <a:rPr lang="it-IT" dirty="0" err="1" smtClean="0"/>
              <a:t>qualifications</a:t>
            </a:r>
            <a:r>
              <a:rPr lang="it-IT" dirty="0" smtClean="0"/>
              <a:t> (maggio-giugno 2017)</a:t>
            </a:r>
            <a:endParaRPr lang="it-IT" dirty="0" smtClean="0"/>
          </a:p>
        </p:txBody>
      </p:sp>
      <p:pic>
        <p:nvPicPr>
          <p:cNvPr id="2" name="Immagine 1" descr="IMG_002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1" y="1304082"/>
            <a:ext cx="3624299" cy="2718224"/>
          </a:xfrm>
          <a:prstGeom prst="rect">
            <a:avLst/>
          </a:prstGeom>
          <a:ln>
            <a:solidFill>
              <a:schemeClr val="tx1"/>
            </a:solidFill>
          </a:ln>
        </p:spPr>
      </p:pic>
      <p:pic>
        <p:nvPicPr>
          <p:cNvPr id="3" name="Immagine 2" descr="IMG_002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645" y="3755634"/>
            <a:ext cx="3323267" cy="2492451"/>
          </a:xfrm>
          <a:prstGeom prst="rect">
            <a:avLst/>
          </a:prstGeom>
          <a:ln>
            <a:solidFill>
              <a:srgbClr val="000000"/>
            </a:solidFill>
          </a:ln>
        </p:spPr>
      </p:pic>
      <p:pic>
        <p:nvPicPr>
          <p:cNvPr id="4" name="Immagine 3" descr="IMG_003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047" y="4184908"/>
            <a:ext cx="3308893" cy="2481670"/>
          </a:xfrm>
          <a:prstGeom prst="rect">
            <a:avLst/>
          </a:prstGeom>
          <a:ln>
            <a:solidFill>
              <a:schemeClr val="tx1"/>
            </a:solidFill>
          </a:ln>
        </p:spPr>
      </p:pic>
    </p:spTree>
    <p:extLst>
      <p:ext uri="{BB962C8B-B14F-4D97-AF65-F5344CB8AC3E}">
        <p14:creationId xmlns:p14="http://schemas.microsoft.com/office/powerpoint/2010/main" val="41540775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2412" y="603604"/>
            <a:ext cx="8507587" cy="1162050"/>
          </a:xfrm>
        </p:spPr>
        <p:txBody>
          <a:bodyPr/>
          <a:lstStyle/>
          <a:p>
            <a:r>
              <a:rPr lang="it-IT" sz="4500" b="0" dirty="0" smtClean="0"/>
              <a:t>Progetti </a:t>
            </a:r>
            <a:endParaRPr lang="it-IT" sz="4500" b="0" dirty="0"/>
          </a:p>
        </p:txBody>
      </p:sp>
      <p:sp>
        <p:nvSpPr>
          <p:cNvPr id="5" name="Rettangolo 4"/>
          <p:cNvSpPr/>
          <p:nvPr/>
        </p:nvSpPr>
        <p:spPr>
          <a:xfrm>
            <a:off x="342851" y="2151383"/>
            <a:ext cx="5994722" cy="4339650"/>
          </a:xfrm>
          <a:prstGeom prst="rect">
            <a:avLst/>
          </a:prstGeom>
        </p:spPr>
        <p:txBody>
          <a:bodyPr wrap="square">
            <a:spAutoFit/>
          </a:bodyPr>
          <a:lstStyle/>
          <a:p>
            <a:pPr>
              <a:spcBef>
                <a:spcPts val="600"/>
              </a:spcBef>
              <a:spcAft>
                <a:spcPts val="600"/>
              </a:spcAft>
            </a:pPr>
            <a:r>
              <a:rPr lang="en-GB" b="1" dirty="0" smtClean="0">
                <a:hlinkClick r:id="rId2"/>
              </a:rPr>
              <a:t>RecoNOW</a:t>
            </a:r>
            <a:r>
              <a:rPr lang="en-GB" b="1" dirty="0"/>
              <a:t>: Knowledge of recognition procedures in ENPI south </a:t>
            </a:r>
            <a:r>
              <a:rPr lang="en-GB" b="1" dirty="0" smtClean="0"/>
              <a:t>countries</a:t>
            </a:r>
          </a:p>
          <a:p>
            <a:pPr>
              <a:spcBef>
                <a:spcPts val="600"/>
              </a:spcBef>
              <a:spcAft>
                <a:spcPts val="600"/>
              </a:spcAft>
            </a:pPr>
            <a:endParaRPr lang="en-GB" b="1" dirty="0" smtClean="0"/>
          </a:p>
          <a:p>
            <a:pPr>
              <a:spcBef>
                <a:spcPts val="600"/>
              </a:spcBef>
              <a:spcAft>
                <a:spcPts val="600"/>
              </a:spcAft>
            </a:pPr>
            <a:r>
              <a:rPr lang="en-GB" b="1" dirty="0" smtClean="0">
                <a:hlinkClick r:id="rId3"/>
              </a:rPr>
              <a:t>Refugees </a:t>
            </a:r>
            <a:r>
              <a:rPr lang="en-GB" b="1" dirty="0">
                <a:hlinkClick r:id="rId3"/>
              </a:rPr>
              <a:t>and recognition</a:t>
            </a:r>
            <a:r>
              <a:rPr lang="en-GB" dirty="0"/>
              <a:t>: </a:t>
            </a:r>
            <a:r>
              <a:rPr lang="en-GB" b="1" dirty="0"/>
              <a:t>Toolkit for recognition of higher education for refugees, displaced persons and persons in a refugee-like </a:t>
            </a:r>
            <a:r>
              <a:rPr lang="en-GB" b="1" dirty="0" smtClean="0"/>
              <a:t>situation.</a:t>
            </a:r>
          </a:p>
          <a:p>
            <a:pPr>
              <a:spcBef>
                <a:spcPts val="600"/>
              </a:spcBef>
              <a:spcAft>
                <a:spcPts val="600"/>
              </a:spcAft>
            </a:pPr>
            <a:endParaRPr lang="en-GB" dirty="0" smtClean="0"/>
          </a:p>
          <a:p>
            <a:pPr>
              <a:spcBef>
                <a:spcPts val="600"/>
              </a:spcBef>
              <a:spcAft>
                <a:spcPts val="600"/>
              </a:spcAft>
            </a:pPr>
            <a:r>
              <a:rPr lang="en-GB" b="1" dirty="0" smtClean="0">
                <a:hlinkClick r:id="rId4"/>
              </a:rPr>
              <a:t>Recognition of Refugees qualifications</a:t>
            </a:r>
            <a:r>
              <a:rPr lang="en-GB" b="1" dirty="0"/>
              <a:t> – </a:t>
            </a:r>
            <a:r>
              <a:rPr lang="en-GB" b="1" dirty="0" smtClean="0"/>
              <a:t>A pilot project</a:t>
            </a:r>
          </a:p>
          <a:p>
            <a:pPr>
              <a:spcBef>
                <a:spcPts val="600"/>
              </a:spcBef>
              <a:spcAft>
                <a:spcPts val="600"/>
              </a:spcAft>
            </a:pPr>
            <a:endParaRPr lang="en-GB" dirty="0" smtClean="0"/>
          </a:p>
          <a:p>
            <a:pPr>
              <a:spcBef>
                <a:spcPts val="600"/>
              </a:spcBef>
              <a:spcAft>
                <a:spcPts val="600"/>
              </a:spcAft>
            </a:pPr>
            <a:r>
              <a:rPr lang="en-GB" b="1" dirty="0">
                <a:hlinkClick r:id="rId5"/>
              </a:rPr>
              <a:t>MERIC-net</a:t>
            </a:r>
            <a:r>
              <a:rPr lang="en-GB" dirty="0"/>
              <a:t>: </a:t>
            </a:r>
            <a:r>
              <a:rPr lang="en-GB" b="1" dirty="0"/>
              <a:t>Mediterranean Network of National Information Centres on the Recognition of Qualifications</a:t>
            </a:r>
            <a:r>
              <a:rPr lang="en-GB" sz="2000" b="1" dirty="0"/>
              <a:t/>
            </a:r>
            <a:br>
              <a:rPr lang="en-GB" sz="2000" b="1" dirty="0"/>
            </a:br>
            <a:endParaRPr lang="it-IT" b="1" dirty="0"/>
          </a:p>
        </p:txBody>
      </p:sp>
      <p:pic>
        <p:nvPicPr>
          <p:cNvPr id="6" name="Immagine 5" descr="LogosBeneficairesTempusRIGHTvec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6737" y="2149414"/>
            <a:ext cx="2307777" cy="501628"/>
          </a:xfrm>
          <a:prstGeom prst="rect">
            <a:avLst/>
          </a:prstGeom>
        </p:spPr>
      </p:pic>
      <p:pic>
        <p:nvPicPr>
          <p:cNvPr id="7" name="Immagine 6" descr="eu_flag_co_funded_pos_[rgb]_right.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5185" y="3226887"/>
            <a:ext cx="2644030" cy="755244"/>
          </a:xfrm>
          <a:prstGeom prst="rect">
            <a:avLst/>
          </a:prstGeom>
        </p:spPr>
      </p:pic>
      <p:pic>
        <p:nvPicPr>
          <p:cNvPr id="8" name="Immagine 7" descr="CO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2273" y="4468857"/>
            <a:ext cx="718977" cy="619808"/>
          </a:xfrm>
          <a:prstGeom prst="rect">
            <a:avLst/>
          </a:prstGeom>
        </p:spPr>
      </p:pic>
      <p:pic>
        <p:nvPicPr>
          <p:cNvPr id="9" name="Immagine 8" descr="eu_flag_co_funded_pos_[rgb]_right.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5185" y="5419838"/>
            <a:ext cx="2644030" cy="755244"/>
          </a:xfrm>
          <a:prstGeom prst="rect">
            <a:avLst/>
          </a:prstGeom>
        </p:spPr>
      </p:pic>
    </p:spTree>
    <p:extLst>
      <p:ext uri="{BB962C8B-B14F-4D97-AF65-F5344CB8AC3E}">
        <p14:creationId xmlns:p14="http://schemas.microsoft.com/office/powerpoint/2010/main" val="25679719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2412" y="603604"/>
            <a:ext cx="8507587" cy="1162050"/>
          </a:xfrm>
        </p:spPr>
        <p:txBody>
          <a:bodyPr/>
          <a:lstStyle/>
          <a:p>
            <a:r>
              <a:rPr lang="it-IT" sz="4500" b="0" dirty="0" smtClean="0"/>
              <a:t>Progetti 1/3</a:t>
            </a:r>
            <a:endParaRPr lang="it-IT" sz="4500" b="0" dirty="0"/>
          </a:p>
        </p:txBody>
      </p:sp>
      <p:sp>
        <p:nvSpPr>
          <p:cNvPr id="4" name="Segnaposto testo 3"/>
          <p:cNvSpPr>
            <a:spLocks noGrp="1"/>
          </p:cNvSpPr>
          <p:nvPr>
            <p:ph type="body" sz="half" idx="2"/>
          </p:nvPr>
        </p:nvSpPr>
        <p:spPr>
          <a:xfrm>
            <a:off x="690744" y="2009626"/>
            <a:ext cx="7765298" cy="3182472"/>
          </a:xfrm>
        </p:spPr>
        <p:txBody>
          <a:bodyPr>
            <a:noAutofit/>
          </a:bodyPr>
          <a:lstStyle/>
          <a:p>
            <a:pPr marL="285750" indent="-285750" algn="just">
              <a:buFont typeface="Arial"/>
              <a:buChar char="•"/>
            </a:pPr>
            <a:r>
              <a:rPr lang="it-IT" sz="2400" b="1" dirty="0" err="1" smtClean="0"/>
              <a:t>Refugees</a:t>
            </a:r>
            <a:r>
              <a:rPr lang="it-IT" sz="2400" b="1" dirty="0" smtClean="0"/>
              <a:t> and </a:t>
            </a:r>
            <a:r>
              <a:rPr lang="it-IT" sz="2400" b="1" dirty="0" err="1" smtClean="0"/>
              <a:t>recognition</a:t>
            </a:r>
            <a:r>
              <a:rPr lang="it-IT" sz="2400" dirty="0" smtClean="0"/>
              <a:t>: realizzazione </a:t>
            </a:r>
            <a:r>
              <a:rPr lang="it-IT" sz="2400" dirty="0"/>
              <a:t>di strumenti utili al fine del riconoscimento di titoli di studio in possesso di rifugiati e, più in generale, di persone che non dispongono della documentazione relativa ai titoli posseduti al fine di accedere alle procedure di riconoscimento. </a:t>
            </a:r>
          </a:p>
        </p:txBody>
      </p:sp>
    </p:spTree>
    <p:extLst>
      <p:ext uri="{BB962C8B-B14F-4D97-AF65-F5344CB8AC3E}">
        <p14:creationId xmlns:p14="http://schemas.microsoft.com/office/powerpoint/2010/main" val="38382625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2412" y="603604"/>
            <a:ext cx="8507587" cy="1162050"/>
          </a:xfrm>
        </p:spPr>
        <p:txBody>
          <a:bodyPr/>
          <a:lstStyle/>
          <a:p>
            <a:r>
              <a:rPr lang="it-IT" sz="4500" b="0" dirty="0" smtClean="0"/>
              <a:t>Progetti </a:t>
            </a:r>
            <a:r>
              <a:rPr lang="it-IT" sz="4500" b="0" dirty="0" smtClean="0"/>
              <a:t>2/</a:t>
            </a:r>
            <a:r>
              <a:rPr lang="it-IT" sz="4500" b="0" dirty="0" smtClean="0"/>
              <a:t>3</a:t>
            </a:r>
            <a:endParaRPr lang="it-IT" sz="4500" b="0" dirty="0"/>
          </a:p>
        </p:txBody>
      </p:sp>
      <p:sp>
        <p:nvSpPr>
          <p:cNvPr id="4" name="Segnaposto testo 3"/>
          <p:cNvSpPr>
            <a:spLocks noGrp="1"/>
          </p:cNvSpPr>
          <p:nvPr>
            <p:ph type="body" sz="half" idx="2"/>
          </p:nvPr>
        </p:nvSpPr>
        <p:spPr>
          <a:xfrm>
            <a:off x="690744" y="2009626"/>
            <a:ext cx="7765298" cy="3182472"/>
          </a:xfrm>
        </p:spPr>
        <p:txBody>
          <a:bodyPr>
            <a:noAutofit/>
          </a:bodyPr>
          <a:lstStyle/>
          <a:p>
            <a:pPr marL="285750" indent="-285750" algn="just">
              <a:buFont typeface="Arial"/>
              <a:buChar char="•"/>
            </a:pPr>
            <a:r>
              <a:rPr lang="it-IT" sz="2400" b="1" dirty="0" err="1" smtClean="0"/>
              <a:t>Recognition</a:t>
            </a:r>
            <a:r>
              <a:rPr lang="it-IT" sz="2400" b="1" dirty="0" smtClean="0"/>
              <a:t> of </a:t>
            </a:r>
            <a:r>
              <a:rPr lang="it-IT" sz="2400" b="1" dirty="0" err="1" smtClean="0"/>
              <a:t>Qualifications</a:t>
            </a:r>
            <a:r>
              <a:rPr lang="it-IT" sz="2400" b="1" dirty="0" smtClean="0"/>
              <a:t> </a:t>
            </a:r>
            <a:r>
              <a:rPr lang="it-IT" sz="2400" b="1" dirty="0" err="1" smtClean="0"/>
              <a:t>held</a:t>
            </a:r>
            <a:r>
              <a:rPr lang="it-IT" sz="2400" b="1" dirty="0" smtClean="0"/>
              <a:t> by </a:t>
            </a:r>
            <a:r>
              <a:rPr lang="it-IT" sz="2400" b="1" dirty="0" err="1" smtClean="0"/>
              <a:t>Refugees</a:t>
            </a:r>
            <a:r>
              <a:rPr lang="it-IT" sz="2400" dirty="0" smtClean="0"/>
              <a:t>: </a:t>
            </a:r>
            <a:r>
              <a:rPr lang="it-IT" sz="2400" dirty="0"/>
              <a:t>valutazione dei titoli di 50 rifugiati con scarsa o assente documentazione attualmente collocati nei campi profughi in Grecia</a:t>
            </a:r>
            <a:r>
              <a:rPr lang="it-IT" sz="2400" dirty="0" smtClean="0"/>
              <a:t>.</a:t>
            </a:r>
            <a:r>
              <a:rPr lang="it-IT" sz="2400" dirty="0"/>
              <a:t> La valutazione è svolta per mappare, riassumere e presentare le informazioni disponibili circa il livello di istruzione dei candidati, l’esperienza lavorativa e le capacità linguistiche.</a:t>
            </a:r>
          </a:p>
          <a:p>
            <a:pPr marL="285750" indent="-285750" algn="just">
              <a:buFont typeface="Arial"/>
              <a:buChar char="•"/>
            </a:pPr>
            <a:endParaRPr lang="it-IT" sz="2400" dirty="0"/>
          </a:p>
          <a:p>
            <a:pPr algn="just"/>
            <a:r>
              <a:rPr lang="it-IT" sz="2400" dirty="0" smtClean="0"/>
              <a:t>  </a:t>
            </a:r>
            <a:endParaRPr lang="it-IT" sz="2400" dirty="0"/>
          </a:p>
        </p:txBody>
      </p:sp>
    </p:spTree>
    <p:extLst>
      <p:ext uri="{BB962C8B-B14F-4D97-AF65-F5344CB8AC3E}">
        <p14:creationId xmlns:p14="http://schemas.microsoft.com/office/powerpoint/2010/main" val="23581062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2412" y="603604"/>
            <a:ext cx="8507587" cy="1162050"/>
          </a:xfrm>
        </p:spPr>
        <p:txBody>
          <a:bodyPr/>
          <a:lstStyle/>
          <a:p>
            <a:r>
              <a:rPr lang="it-IT" sz="4500" b="0" dirty="0" smtClean="0"/>
              <a:t>Progetti </a:t>
            </a:r>
            <a:r>
              <a:rPr lang="it-IT" sz="4500" b="0" dirty="0" smtClean="0"/>
              <a:t>3/</a:t>
            </a:r>
            <a:r>
              <a:rPr lang="it-IT" sz="4500" b="0" dirty="0" smtClean="0"/>
              <a:t>3</a:t>
            </a:r>
            <a:endParaRPr lang="it-IT" sz="4500" b="0" dirty="0"/>
          </a:p>
        </p:txBody>
      </p:sp>
      <p:sp>
        <p:nvSpPr>
          <p:cNvPr id="4" name="Segnaposto testo 3"/>
          <p:cNvSpPr>
            <a:spLocks noGrp="1"/>
          </p:cNvSpPr>
          <p:nvPr>
            <p:ph type="body" sz="half" idx="2"/>
          </p:nvPr>
        </p:nvSpPr>
        <p:spPr>
          <a:xfrm>
            <a:off x="690744" y="2009626"/>
            <a:ext cx="7765298" cy="3182472"/>
          </a:xfrm>
        </p:spPr>
        <p:txBody>
          <a:bodyPr>
            <a:noAutofit/>
          </a:bodyPr>
          <a:lstStyle/>
          <a:p>
            <a:pPr marL="285750" indent="-285750" algn="just">
              <a:buFont typeface="Arial"/>
              <a:buChar char="•"/>
            </a:pPr>
            <a:r>
              <a:rPr lang="it-IT" sz="2400" b="1" dirty="0" smtClean="0"/>
              <a:t>MERIC-net</a:t>
            </a:r>
            <a:r>
              <a:rPr lang="it-IT" sz="2400" dirty="0" smtClean="0"/>
              <a:t>: rivitalizzazione </a:t>
            </a:r>
            <a:r>
              <a:rPr lang="it-IT" sz="2400" dirty="0"/>
              <a:t>e rafforzamento della rete dei centri MERIC (</a:t>
            </a:r>
            <a:r>
              <a:rPr lang="it-IT" sz="2400" i="1" dirty="0" err="1"/>
              <a:t>Mediterranean</a:t>
            </a:r>
            <a:r>
              <a:rPr lang="it-IT" sz="2400" i="1" dirty="0"/>
              <a:t> </a:t>
            </a:r>
            <a:r>
              <a:rPr lang="it-IT" sz="2400" i="1" dirty="0" err="1"/>
              <a:t>Recognition</a:t>
            </a:r>
            <a:r>
              <a:rPr lang="it-IT" sz="2400" i="1" dirty="0"/>
              <a:t> Information Centres</a:t>
            </a:r>
            <a:r>
              <a:rPr lang="it-IT" sz="2400" dirty="0"/>
              <a:t>) tramite il contributo di atenei europei e di centri ENIC-NARIC, oltre al supporto dei ministeri di Algeria, Libano, Marocco e Tunisia. Il progetto MERIC-net ha inoltre lo scopo di produrre i profili-paese dei sistemi partner, utili per ogni valutatore di qualifiche a livello globale. Il CIMEA ha partecipato all’ideazione del progetto del quale è partner ufficiale, oltre a partecipare alla realizzazione delle differenti attività e alla produzione dei risultati finali. </a:t>
            </a:r>
          </a:p>
        </p:txBody>
      </p:sp>
    </p:spTree>
    <p:extLst>
      <p:ext uri="{BB962C8B-B14F-4D97-AF65-F5344CB8AC3E}">
        <p14:creationId xmlns:p14="http://schemas.microsoft.com/office/powerpoint/2010/main" val="16543526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dirty="0" smtClean="0"/>
              <a:t>Grazie</a:t>
            </a:r>
            <a:endParaRPr lang="it-IT" dirty="0"/>
          </a:p>
        </p:txBody>
      </p:sp>
      <p:sp>
        <p:nvSpPr>
          <p:cNvPr id="3" name="Segnaposto contenuto 2"/>
          <p:cNvSpPr>
            <a:spLocks noGrp="1"/>
          </p:cNvSpPr>
          <p:nvPr>
            <p:ph idx="1"/>
          </p:nvPr>
        </p:nvSpPr>
        <p:spPr>
          <a:xfrm>
            <a:off x="1998878" y="2499742"/>
            <a:ext cx="4785474" cy="3139589"/>
          </a:xfrm>
        </p:spPr>
        <p:txBody>
          <a:bodyPr>
            <a:normAutofit/>
          </a:bodyPr>
          <a:lstStyle/>
          <a:p>
            <a:pPr algn="ctr"/>
            <a:r>
              <a:rPr lang="it-IT" sz="2000" dirty="0" smtClean="0"/>
              <a:t>Silvia Bianco</a:t>
            </a:r>
          </a:p>
          <a:p>
            <a:pPr algn="ctr"/>
            <a:r>
              <a:rPr lang="it-IT" sz="2000" dirty="0" smtClean="0">
                <a:hlinkClick r:id="rId2"/>
              </a:rPr>
              <a:t>info@cimea.it</a:t>
            </a:r>
            <a:r>
              <a:rPr lang="it-IT" sz="2000" dirty="0" smtClean="0"/>
              <a:t>, </a:t>
            </a:r>
            <a:r>
              <a:rPr lang="it-IT" sz="2000" dirty="0">
                <a:hlinkClick r:id="rId3"/>
              </a:rPr>
              <a:t>s.bianco@cimea.it</a:t>
            </a:r>
            <a:endParaRPr lang="it-IT" sz="2000" dirty="0" smtClean="0"/>
          </a:p>
          <a:p>
            <a:pPr algn="ctr"/>
            <a:r>
              <a:rPr lang="it-IT" sz="2000" dirty="0" smtClean="0">
                <a:hlinkClick r:id="rId4"/>
              </a:rPr>
              <a:t>www.cimea.it</a:t>
            </a:r>
            <a:endParaRPr lang="it-IT" sz="2000" dirty="0" smtClean="0"/>
          </a:p>
          <a:p>
            <a:pPr algn="ctr"/>
            <a:r>
              <a:rPr lang="it-IT" sz="2000" dirty="0" smtClean="0">
                <a:hlinkClick r:id="rId5"/>
              </a:rPr>
              <a:t>@CIMEA_Naric</a:t>
            </a:r>
            <a:r>
              <a:rPr lang="it-IT" sz="2000" dirty="0" smtClean="0"/>
              <a:t> </a:t>
            </a:r>
          </a:p>
          <a:p>
            <a:pPr algn="ctr"/>
            <a:r>
              <a:rPr lang="it-IT" sz="2000" dirty="0"/>
              <a:t>   </a:t>
            </a:r>
            <a:r>
              <a:rPr lang="it-IT" sz="2000" dirty="0" smtClean="0"/>
              <a:t>      </a:t>
            </a:r>
            <a:r>
              <a:rPr lang="it-IT" sz="2000" dirty="0">
                <a:hlinkClick r:id="rId6"/>
              </a:rPr>
              <a:t>https://youtu.be/</a:t>
            </a:r>
            <a:r>
              <a:rPr lang="it-IT" sz="2000" dirty="0" smtClean="0">
                <a:hlinkClick r:id="rId6"/>
              </a:rPr>
              <a:t>020sJzh5uJs</a:t>
            </a:r>
            <a:endParaRPr lang="it-IT" sz="2000" dirty="0" smtClean="0"/>
          </a:p>
          <a:p>
            <a:pPr algn="ctr"/>
            <a:endParaRPr lang="it-IT" sz="2000" dirty="0" smtClean="0"/>
          </a:p>
        </p:txBody>
      </p:sp>
      <p:pic>
        <p:nvPicPr>
          <p:cNvPr id="4" name="Immagine 3" descr="we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9212" y="3634498"/>
            <a:ext cx="459488" cy="459488"/>
          </a:xfrm>
          <a:prstGeom prst="rect">
            <a:avLst/>
          </a:prstGeom>
        </p:spPr>
      </p:pic>
      <p:pic>
        <p:nvPicPr>
          <p:cNvPr id="5" name="Immagine 4" descr="twitter.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5557" y="4198753"/>
            <a:ext cx="514108" cy="454017"/>
          </a:xfrm>
          <a:prstGeom prst="rect">
            <a:avLst/>
          </a:prstGeom>
        </p:spPr>
      </p:pic>
      <p:pic>
        <p:nvPicPr>
          <p:cNvPr id="6" name="Immagine 5" descr="youtub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0799" y="4803815"/>
            <a:ext cx="479084" cy="333539"/>
          </a:xfrm>
          <a:prstGeom prst="rect">
            <a:avLst/>
          </a:prstGeom>
        </p:spPr>
      </p:pic>
      <p:pic>
        <p:nvPicPr>
          <p:cNvPr id="7" name="Immagine 6" descr="featured-content-mail-app-icon_2x.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4010" y="3086401"/>
            <a:ext cx="435570" cy="435570"/>
          </a:xfrm>
          <a:prstGeom prst="rect">
            <a:avLst/>
          </a:prstGeom>
        </p:spPr>
      </p:pic>
    </p:spTree>
    <p:extLst>
      <p:ext uri="{BB962C8B-B14F-4D97-AF65-F5344CB8AC3E}">
        <p14:creationId xmlns:p14="http://schemas.microsoft.com/office/powerpoint/2010/main" val="9478752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a:t>Basi normative internazionali</a:t>
            </a:r>
            <a:endParaRPr lang="it-IT" dirty="0"/>
          </a:p>
        </p:txBody>
      </p:sp>
      <p:sp>
        <p:nvSpPr>
          <p:cNvPr id="4" name="Segnaposto contenuto 3"/>
          <p:cNvSpPr>
            <a:spLocks noGrp="1"/>
          </p:cNvSpPr>
          <p:nvPr>
            <p:ph idx="1"/>
          </p:nvPr>
        </p:nvSpPr>
        <p:spPr/>
        <p:txBody>
          <a:bodyPr>
            <a:normAutofit fontScale="77500" lnSpcReduction="20000"/>
          </a:bodyPr>
          <a:lstStyle/>
          <a:p>
            <a:pPr algn="just"/>
            <a:r>
              <a:rPr lang="it-IT" b="1" dirty="0"/>
              <a:t>Articolo VII della Convenzione di Lisbona</a:t>
            </a:r>
            <a:r>
              <a:rPr lang="it-IT" dirty="0"/>
              <a:t>:</a:t>
            </a:r>
          </a:p>
          <a:p>
            <a:pPr algn="just"/>
            <a:r>
              <a:rPr lang="it-IT" i="1" dirty="0"/>
              <a:t>Ogni Parte, nell’ambito del proprio sistema di istruzione ed in conformità̀ con le proprie disposizioni costituzionali, giuridiche e normative, adotterà tutti i provvedimenti possibili e ragionevoli per elaborare procedure atte a valutare equamente ed efficacemente se i rifugiati, i profughi e le persone in condizioni simili a quelle dei rifugiati soddisfano i requisiti per l’accesso all’istruzione superiore, a programmi complementari di insegnamento superiore o ad attività̀ lavorative, anche nei casi in cui i titoli di studio rilasciati da una delle Parti non possono essere comprovati dai relativi documenti. </a:t>
            </a:r>
          </a:p>
          <a:p>
            <a:pPr algn="just"/>
            <a:r>
              <a:rPr lang="it-IT" dirty="0"/>
              <a:t>Convenzione ratificata con </a:t>
            </a:r>
            <a:r>
              <a:rPr lang="it-IT" b="1" dirty="0"/>
              <a:t>Legge n. 148 del 2002</a:t>
            </a:r>
            <a:r>
              <a:rPr lang="it-IT" dirty="0"/>
              <a:t>.</a:t>
            </a:r>
          </a:p>
          <a:p>
            <a:pPr algn="just"/>
            <a:r>
              <a:rPr lang="it-IT" dirty="0"/>
              <a:t>La Convenzione di Lisbona è l’unico atto internazionale che ha un potere vincolante per i paesi firmatari.</a:t>
            </a:r>
          </a:p>
          <a:p>
            <a:pPr algn="just"/>
            <a:endParaRPr lang="it-IT" dirty="0"/>
          </a:p>
        </p:txBody>
      </p:sp>
    </p:spTree>
    <p:extLst>
      <p:ext uri="{BB962C8B-B14F-4D97-AF65-F5344CB8AC3E}">
        <p14:creationId xmlns:p14="http://schemas.microsoft.com/office/powerpoint/2010/main" val="32371381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400" dirty="0"/>
              <a:t>Recepimento nella legislazione italiana</a:t>
            </a:r>
            <a:endParaRPr lang="it-IT" dirty="0"/>
          </a:p>
        </p:txBody>
      </p:sp>
      <p:sp>
        <p:nvSpPr>
          <p:cNvPr id="4" name="Segnaposto contenuto 3"/>
          <p:cNvSpPr>
            <a:spLocks noGrp="1"/>
          </p:cNvSpPr>
          <p:nvPr>
            <p:ph idx="1"/>
          </p:nvPr>
        </p:nvSpPr>
        <p:spPr/>
        <p:txBody>
          <a:bodyPr>
            <a:normAutofit fontScale="85000" lnSpcReduction="10000"/>
          </a:bodyPr>
          <a:lstStyle/>
          <a:p>
            <a:pPr algn="just"/>
            <a:r>
              <a:rPr lang="it-IT" b="1" dirty="0"/>
              <a:t>Articolo 26 del Decreto Legislativo 251/2007</a:t>
            </a:r>
            <a:r>
              <a:rPr lang="it-IT" dirty="0"/>
              <a:t>, come modificato ai sensi del </a:t>
            </a:r>
            <a:r>
              <a:rPr lang="it-IT" b="1" dirty="0"/>
              <a:t>Decreto legislativo n.18 del 21 febbraio 2014 </a:t>
            </a:r>
            <a:r>
              <a:rPr lang="it-IT" dirty="0"/>
              <a:t>(introduzione del comma 3 bis): </a:t>
            </a:r>
          </a:p>
          <a:p>
            <a:pPr algn="just"/>
            <a:r>
              <a:rPr lang="it-IT" i="1" dirty="0"/>
              <a:t>3-bis. Per il riconoscimento delle qualifiche professionali, dei diplomi, dei certificati e di altri titoli conseguiti all'estero dai titolari dello status di rifugiato o dello status di protezione sussidiaria, le amministrazioni competenti individuano sistemi appropriati di valutazione, convalida e accreditamento che consentono il riconoscimento dei titoli ai sensi dell'articolo 49 del decreto del Presidente della Repubblica 31 agosto 1999, n. 394, </a:t>
            </a:r>
            <a:r>
              <a:rPr lang="it-IT" b="1" i="1" dirty="0"/>
              <a:t>anche in assenza di certificazione da parte dello Stato in cui è stato ottenuto il titolo</a:t>
            </a:r>
            <a:r>
              <a:rPr lang="it-IT" i="1" dirty="0"/>
              <a:t>, ove l'interessato dimostra di non poter acquisire detta certificazione. </a:t>
            </a:r>
          </a:p>
          <a:p>
            <a:pPr algn="just"/>
            <a:endParaRPr lang="it-IT" dirty="0"/>
          </a:p>
        </p:txBody>
      </p:sp>
    </p:spTree>
    <p:extLst>
      <p:ext uri="{BB962C8B-B14F-4D97-AF65-F5344CB8AC3E}">
        <p14:creationId xmlns:p14="http://schemas.microsoft.com/office/powerpoint/2010/main" val="20024587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a:t>Circolare studenti stranieri</a:t>
            </a:r>
            <a:endParaRPr lang="it-IT" dirty="0"/>
          </a:p>
        </p:txBody>
      </p:sp>
      <p:sp>
        <p:nvSpPr>
          <p:cNvPr id="4" name="Segnaposto contenuto 3"/>
          <p:cNvSpPr>
            <a:spLocks noGrp="1"/>
          </p:cNvSpPr>
          <p:nvPr>
            <p:ph idx="1"/>
          </p:nvPr>
        </p:nvSpPr>
        <p:spPr/>
        <p:txBody>
          <a:bodyPr>
            <a:normAutofit fontScale="85000" lnSpcReduction="20000"/>
          </a:bodyPr>
          <a:lstStyle/>
          <a:p>
            <a:pPr>
              <a:spcBef>
                <a:spcPts val="0"/>
              </a:spcBef>
            </a:pPr>
            <a:r>
              <a:rPr lang="it-IT" dirty="0"/>
              <a:t>[…] Si invitano pertanto le istituzioni di istruzione superiore, sulla base della propria autonomia e in linea con la possibilità data dall’attuale normativa di </a:t>
            </a:r>
            <a:r>
              <a:rPr lang="it-IT" b="1" dirty="0"/>
              <a:t>svolgere riconoscimenti “dei cicli e dei periodi di studio svolti all’estero e dei titoli di studio stranieri, ai fini dell’accesso all’istruzione superiore, del proseguimento degli studi universitari e del conseguimento dei titoli universitari italiani” </a:t>
            </a:r>
            <a:r>
              <a:rPr lang="it-IT" dirty="0"/>
              <a:t>(art. 2 Legge 148/2002), </a:t>
            </a:r>
            <a:r>
              <a:rPr lang="it-IT" b="1" dirty="0"/>
              <a:t>a porre in essere tutti gli sforzi necessari al fine di predisporre procedure e meccanismi interni per valutare le qualifiche dei rifugiati e dei titolari di protezione sussidiaria, anche nei casi in cui non siano presenti tutti o parte dei relativi documenti comprovanti i titoli di studio</a:t>
            </a:r>
            <a:r>
              <a:rPr lang="it-IT" dirty="0"/>
              <a:t>. Le istituzioni di istruzione superiore, al fine del riconoscimento di tali qualifiche e per la predisposizione delle relative procedure valutative, potranno avvalersi dell’esperienza dei centri ENIC-NARIC e delle buone pratiche stabilite a livello internazionale.</a:t>
            </a:r>
          </a:p>
          <a:p>
            <a:pPr algn="just"/>
            <a:endParaRPr lang="it-IT" dirty="0"/>
          </a:p>
        </p:txBody>
      </p:sp>
    </p:spTree>
    <p:extLst>
      <p:ext uri="{BB962C8B-B14F-4D97-AF65-F5344CB8AC3E}">
        <p14:creationId xmlns:p14="http://schemas.microsoft.com/office/powerpoint/2010/main" val="20024587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31661" y="4728450"/>
            <a:ext cx="5691651" cy="1463040"/>
          </a:xfrm>
        </p:spPr>
        <p:txBody>
          <a:bodyPr>
            <a:normAutofit/>
          </a:bodyPr>
          <a:lstStyle/>
          <a:p>
            <a:r>
              <a:rPr lang="it-IT" sz="3600" dirty="0"/>
              <a:t>Inversione di prospettiva e di metodo</a:t>
            </a:r>
          </a:p>
        </p:txBody>
      </p:sp>
      <p:sp>
        <p:nvSpPr>
          <p:cNvPr id="7" name="Segnaposto contenuto 2"/>
          <p:cNvSpPr txBox="1">
            <a:spLocks/>
          </p:cNvSpPr>
          <p:nvPr/>
        </p:nvSpPr>
        <p:spPr>
          <a:xfrm>
            <a:off x="284163" y="439519"/>
            <a:ext cx="8574087" cy="4423492"/>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bg1">
                  <a:lumMod val="65000"/>
                </a:schemeClr>
              </a:buClr>
              <a:buSzPct val="90000"/>
              <a:buFont typeface="Wingdings" pitchFamily="2" charset="2"/>
              <a:buNone/>
              <a:defRPr sz="24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8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24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20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9pPr>
          </a:lstStyle>
          <a:p>
            <a:pPr>
              <a:spcBef>
                <a:spcPts val="0"/>
              </a:spcBef>
            </a:pPr>
            <a:r>
              <a:rPr lang="it-IT" sz="1800" dirty="0" smtClean="0"/>
              <a:t>In assenza o con scarsa documentazione non verificabile, si dovranno valutare le </a:t>
            </a:r>
            <a:r>
              <a:rPr lang="it-IT" sz="1800" b="1" dirty="0" smtClean="0"/>
              <a:t>COMPETENZE </a:t>
            </a:r>
            <a:r>
              <a:rPr lang="it-IT" sz="1800" dirty="0" smtClean="0"/>
              <a:t>dichiarate dallo studente per verificare la possibilità di accesso ad un corso e di poterlo concludere:</a:t>
            </a:r>
          </a:p>
          <a:p>
            <a:pPr>
              <a:spcBef>
                <a:spcPts val="0"/>
              </a:spcBef>
            </a:pPr>
            <a:endParaRPr lang="it-IT" sz="1800" dirty="0" smtClean="0"/>
          </a:p>
          <a:p>
            <a:pPr>
              <a:spcBef>
                <a:spcPts val="0"/>
              </a:spcBef>
            </a:pPr>
            <a:endParaRPr lang="it-IT" sz="1800" dirty="0" smtClean="0"/>
          </a:p>
          <a:p>
            <a:pPr>
              <a:spcBef>
                <a:spcPts val="0"/>
              </a:spcBef>
            </a:pPr>
            <a:r>
              <a:rPr lang="it-IT" sz="1800" u="sng" dirty="0" smtClean="0"/>
              <a:t>un </a:t>
            </a:r>
            <a:r>
              <a:rPr lang="it-IT" sz="1800" b="1" u="sng" dirty="0" smtClean="0"/>
              <a:t>TITOLO </a:t>
            </a:r>
            <a:r>
              <a:rPr lang="it-IT" sz="1800" u="sng" dirty="0" smtClean="0"/>
              <a:t>di studio non è altro che una </a:t>
            </a:r>
            <a:r>
              <a:rPr lang="it-IT" sz="1800" b="1" u="sng" dirty="0" smtClean="0"/>
              <a:t>certificazione formalizzata </a:t>
            </a:r>
            <a:r>
              <a:rPr lang="it-IT" sz="1800" u="sng" dirty="0" smtClean="0"/>
              <a:t>(da autorità che ne ha il potere) e ufficiale che riporta la certificazione di competenze specifiche.</a:t>
            </a:r>
          </a:p>
          <a:p>
            <a:pPr>
              <a:spcBef>
                <a:spcPts val="0"/>
              </a:spcBef>
            </a:pPr>
            <a:endParaRPr lang="it-IT" sz="1800" u="sng" dirty="0" smtClean="0"/>
          </a:p>
          <a:p>
            <a:pPr>
              <a:spcBef>
                <a:spcPts val="0"/>
              </a:spcBef>
            </a:pPr>
            <a:endParaRPr lang="it-IT" sz="1800" u="sng" dirty="0" smtClean="0"/>
          </a:p>
          <a:p>
            <a:pPr algn="ctr">
              <a:spcBef>
                <a:spcPts val="0"/>
              </a:spcBef>
            </a:pPr>
            <a:r>
              <a:rPr lang="it-IT" sz="2200" dirty="0" smtClean="0">
                <a:solidFill>
                  <a:srgbClr val="333333"/>
                </a:solidFill>
              </a:rPr>
              <a:t>Passaggio da </a:t>
            </a:r>
            <a:r>
              <a:rPr lang="it-IT" sz="2200" b="1" dirty="0" smtClean="0">
                <a:solidFill>
                  <a:schemeClr val="accent2"/>
                </a:solidFill>
              </a:rPr>
              <a:t>PROCEDURA ISPETTIVA</a:t>
            </a:r>
            <a:r>
              <a:rPr lang="it-IT" sz="2200" b="1" dirty="0" smtClean="0">
                <a:solidFill>
                  <a:schemeClr val="accent6"/>
                </a:solidFill>
              </a:rPr>
              <a:t> </a:t>
            </a:r>
            <a:r>
              <a:rPr lang="it-IT" sz="2200" dirty="0" smtClean="0">
                <a:solidFill>
                  <a:schemeClr val="accent6"/>
                </a:solidFill>
              </a:rPr>
              <a:t>a </a:t>
            </a:r>
            <a:r>
              <a:rPr lang="it-IT" sz="2200" b="1" dirty="0" smtClean="0">
                <a:solidFill>
                  <a:schemeClr val="accent2"/>
                </a:solidFill>
              </a:rPr>
              <a:t>PROCEDURA VALUTATIVA</a:t>
            </a:r>
          </a:p>
          <a:p>
            <a:pPr algn="ctr">
              <a:spcBef>
                <a:spcPts val="0"/>
              </a:spcBef>
            </a:pPr>
            <a:endParaRPr lang="it-IT" sz="1800" b="1" dirty="0" smtClean="0">
              <a:solidFill>
                <a:schemeClr val="accent2"/>
              </a:solidFill>
            </a:endParaRPr>
          </a:p>
          <a:p>
            <a:pPr>
              <a:spcBef>
                <a:spcPts val="0"/>
              </a:spcBef>
            </a:pPr>
            <a:endParaRPr lang="it-IT" sz="1800" dirty="0" smtClean="0">
              <a:solidFill>
                <a:srgbClr val="333333"/>
              </a:solidFill>
            </a:endParaRPr>
          </a:p>
          <a:p>
            <a:pPr>
              <a:spcBef>
                <a:spcPts val="0"/>
              </a:spcBef>
            </a:pPr>
            <a:r>
              <a:rPr lang="it-IT" sz="1800" b="1" dirty="0" smtClean="0">
                <a:solidFill>
                  <a:srgbClr val="333333"/>
                </a:solidFill>
              </a:rPr>
              <a:t>NB: </a:t>
            </a:r>
            <a:r>
              <a:rPr lang="it-IT" sz="1800" dirty="0" smtClean="0">
                <a:solidFill>
                  <a:srgbClr val="333333"/>
                </a:solidFill>
              </a:rPr>
              <a:t>questo settore è altamente INNOVATIVO, pertanto tutte le procedure esistenti sono in continua evoluzione e possono essere perfezionate.</a:t>
            </a:r>
          </a:p>
        </p:txBody>
      </p:sp>
    </p:spTree>
    <p:extLst>
      <p:ext uri="{BB962C8B-B14F-4D97-AF65-F5344CB8AC3E}">
        <p14:creationId xmlns:p14="http://schemas.microsoft.com/office/powerpoint/2010/main" val="14912559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31661" y="4800600"/>
            <a:ext cx="5691651" cy="1361138"/>
          </a:xfrm>
        </p:spPr>
        <p:txBody>
          <a:bodyPr>
            <a:normAutofit/>
          </a:bodyPr>
          <a:lstStyle/>
          <a:p>
            <a:r>
              <a:rPr lang="it-IT" sz="3500" dirty="0"/>
              <a:t>Chi è eleggibile per una procedura alternativa?</a:t>
            </a:r>
          </a:p>
        </p:txBody>
      </p:sp>
      <p:sp>
        <p:nvSpPr>
          <p:cNvPr id="7" name="Segnaposto contenuto 2"/>
          <p:cNvSpPr txBox="1">
            <a:spLocks/>
          </p:cNvSpPr>
          <p:nvPr/>
        </p:nvSpPr>
        <p:spPr>
          <a:xfrm>
            <a:off x="284163" y="453922"/>
            <a:ext cx="8574087" cy="415108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bg1">
                  <a:lumMod val="65000"/>
                </a:schemeClr>
              </a:buClr>
              <a:buSzPct val="90000"/>
              <a:buFont typeface="Wingdings" pitchFamily="2" charset="2"/>
              <a:buNone/>
              <a:defRPr sz="24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8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24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20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9pPr>
          </a:lstStyle>
          <a:p>
            <a:pPr algn="just">
              <a:defRPr/>
            </a:pPr>
            <a:endParaRPr lang="it-IT" b="1" dirty="0" smtClean="0">
              <a:solidFill>
                <a:srgbClr val="000000"/>
              </a:solidFill>
            </a:endParaRPr>
          </a:p>
          <a:p>
            <a:pPr marL="342900" indent="-342900" algn="just">
              <a:buFont typeface="Wingdings" charset="2"/>
              <a:buChar char="§"/>
              <a:defRPr/>
            </a:pPr>
            <a:r>
              <a:rPr lang="it-IT" b="1" dirty="0" smtClean="0">
                <a:solidFill>
                  <a:srgbClr val="000000"/>
                </a:solidFill>
              </a:rPr>
              <a:t>Rifugiati</a:t>
            </a:r>
          </a:p>
          <a:p>
            <a:pPr marL="342900" indent="-342900" algn="just">
              <a:buFont typeface="Wingdings" charset="2"/>
              <a:buChar char="§"/>
              <a:defRPr/>
            </a:pPr>
            <a:r>
              <a:rPr lang="it-IT" b="1" dirty="0" smtClean="0">
                <a:solidFill>
                  <a:srgbClr val="000000"/>
                </a:solidFill>
              </a:rPr>
              <a:t>Titolari di protezione sussidiaria o internazionale</a:t>
            </a:r>
            <a:endParaRPr lang="it-IT" dirty="0" smtClean="0">
              <a:solidFill>
                <a:srgbClr val="000000"/>
              </a:solidFill>
            </a:endParaRPr>
          </a:p>
          <a:p>
            <a:pPr algn="just">
              <a:defRPr/>
            </a:pPr>
            <a:r>
              <a:rPr lang="it-IT" dirty="0" smtClean="0">
                <a:solidFill>
                  <a:srgbClr val="000000"/>
                </a:solidFill>
              </a:rPr>
              <a:t>Per i </a:t>
            </a:r>
            <a:r>
              <a:rPr lang="it-IT" b="1" dirty="0" smtClean="0">
                <a:solidFill>
                  <a:srgbClr val="000000"/>
                </a:solidFill>
              </a:rPr>
              <a:t>richiedenti asilo </a:t>
            </a:r>
            <a:r>
              <a:rPr lang="it-IT" dirty="0" smtClean="0">
                <a:solidFill>
                  <a:srgbClr val="000000"/>
                </a:solidFill>
              </a:rPr>
              <a:t>tali procedure non possono essere svolte se non “sotto condizione”: tutti coloro che accedono al territorio italiano senza averne titolo – visto – fanno domanda di asilo e il loro status non è ancora definito.</a:t>
            </a:r>
          </a:p>
        </p:txBody>
      </p:sp>
    </p:spTree>
    <p:extLst>
      <p:ext uri="{BB962C8B-B14F-4D97-AF65-F5344CB8AC3E}">
        <p14:creationId xmlns:p14="http://schemas.microsoft.com/office/powerpoint/2010/main" val="1485975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600" dirty="0" smtClean="0"/>
              <a:t>Verifica delle competenze</a:t>
            </a:r>
            <a:endParaRPr lang="it-IT" sz="3600" dirty="0"/>
          </a:p>
        </p:txBody>
      </p:sp>
      <p:sp>
        <p:nvSpPr>
          <p:cNvPr id="3" name="Segnaposto contenuto 2"/>
          <p:cNvSpPr>
            <a:spLocks noGrp="1"/>
          </p:cNvSpPr>
          <p:nvPr>
            <p:ph idx="1"/>
          </p:nvPr>
        </p:nvSpPr>
        <p:spPr>
          <a:xfrm>
            <a:off x="284163" y="2019126"/>
            <a:ext cx="8574087" cy="3604628"/>
          </a:xfrm>
        </p:spPr>
        <p:txBody>
          <a:bodyPr>
            <a:noAutofit/>
          </a:bodyPr>
          <a:lstStyle/>
          <a:p>
            <a:pPr algn="just">
              <a:spcBef>
                <a:spcPts val="0"/>
              </a:spcBef>
              <a:defRPr/>
            </a:pPr>
            <a:r>
              <a:rPr lang="it-IT" sz="2000" dirty="0" smtClean="0">
                <a:solidFill>
                  <a:srgbClr val="000000"/>
                </a:solidFill>
              </a:rPr>
              <a:t>Questa parte metodologica è </a:t>
            </a:r>
            <a:r>
              <a:rPr lang="it-IT" sz="2000" b="1" dirty="0" smtClean="0">
                <a:solidFill>
                  <a:srgbClr val="000000"/>
                </a:solidFill>
              </a:rPr>
              <a:t>FONDAMENTALE</a:t>
            </a:r>
            <a:r>
              <a:rPr lang="it-IT" sz="2000" dirty="0" smtClean="0">
                <a:solidFill>
                  <a:srgbClr val="000000"/>
                </a:solidFill>
              </a:rPr>
              <a:t> in entrambi i casi citati ed è successiva alla fase istruttoria. </a:t>
            </a:r>
          </a:p>
          <a:p>
            <a:pPr algn="just">
              <a:spcBef>
                <a:spcPts val="0"/>
              </a:spcBef>
              <a:defRPr/>
            </a:pPr>
            <a:endParaRPr lang="it-IT" sz="2000" dirty="0">
              <a:solidFill>
                <a:srgbClr val="000000"/>
              </a:solidFill>
            </a:endParaRPr>
          </a:p>
          <a:p>
            <a:pPr algn="just">
              <a:spcBef>
                <a:spcPts val="0"/>
              </a:spcBef>
              <a:defRPr/>
            </a:pPr>
            <a:r>
              <a:rPr lang="it-IT" sz="2000" dirty="0" smtClean="0">
                <a:solidFill>
                  <a:srgbClr val="000000"/>
                </a:solidFill>
              </a:rPr>
              <a:t>Se nella fase istruttoria si verificano dichiarazioni mendaci o falsa documentazione, allo studente può essere negato l’accesso a questa seconda fase.</a:t>
            </a:r>
          </a:p>
          <a:p>
            <a:pPr algn="just">
              <a:spcBef>
                <a:spcPts val="0"/>
              </a:spcBef>
              <a:defRPr/>
            </a:pPr>
            <a:endParaRPr lang="it-IT" sz="2000" dirty="0">
              <a:solidFill>
                <a:srgbClr val="000000"/>
              </a:solidFill>
            </a:endParaRPr>
          </a:p>
          <a:p>
            <a:pPr algn="just">
              <a:spcBef>
                <a:spcPts val="0"/>
              </a:spcBef>
              <a:defRPr/>
            </a:pPr>
            <a:r>
              <a:rPr lang="it-IT" sz="2000" dirty="0" smtClean="0"/>
              <a:t>Deve quindi essere coinvolto il </a:t>
            </a:r>
            <a:r>
              <a:rPr lang="it-IT" sz="2000" b="1" dirty="0" smtClean="0"/>
              <a:t>settore docenza </a:t>
            </a:r>
            <a:r>
              <a:rPr lang="it-IT" sz="2000" dirty="0" smtClean="0"/>
              <a:t>al fine di poter determinare se lo studente abbia le competenze dichiarate al fine di poter frequentare – E PORTARE A TERMINE – il corso di studio o, nel caso di richiesta di equipollenza, se possegga i risultati di apprendimento idonei riferiti al corso italiano. </a:t>
            </a:r>
            <a:endParaRPr lang="it-IT" sz="2000" dirty="0"/>
          </a:p>
          <a:p>
            <a:pPr algn="just">
              <a:spcBef>
                <a:spcPts val="0"/>
              </a:spcBef>
              <a:defRPr/>
            </a:pPr>
            <a:endParaRPr lang="it-IT" sz="2000" b="1" dirty="0" smtClean="0">
              <a:solidFill>
                <a:srgbClr val="FF0000"/>
              </a:solidFill>
            </a:endParaRPr>
          </a:p>
          <a:p>
            <a:pPr algn="just">
              <a:spcBef>
                <a:spcPts val="0"/>
              </a:spcBef>
              <a:defRPr/>
            </a:pPr>
            <a:endParaRPr lang="it-IT" sz="2000" b="1" dirty="0">
              <a:solidFill>
                <a:srgbClr val="FF0000"/>
              </a:solidFill>
            </a:endParaRPr>
          </a:p>
          <a:p>
            <a:pPr>
              <a:spcBef>
                <a:spcPts val="0"/>
              </a:spcBef>
            </a:pPr>
            <a:endParaRPr lang="it-IT" sz="2000" dirty="0">
              <a:solidFill>
                <a:srgbClr val="000000"/>
              </a:solidFill>
            </a:endParaRPr>
          </a:p>
        </p:txBody>
      </p:sp>
    </p:spTree>
    <p:extLst>
      <p:ext uri="{BB962C8B-B14F-4D97-AF65-F5344CB8AC3E}">
        <p14:creationId xmlns:p14="http://schemas.microsoft.com/office/powerpoint/2010/main" val="11449711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31661" y="5522115"/>
            <a:ext cx="5691651" cy="566738"/>
          </a:xfrm>
        </p:spPr>
        <p:txBody>
          <a:bodyPr>
            <a:noAutofit/>
          </a:bodyPr>
          <a:lstStyle/>
          <a:p>
            <a:r>
              <a:rPr lang="it-IT" sz="3600" dirty="0"/>
              <a:t>Metodi di verifica</a:t>
            </a:r>
          </a:p>
        </p:txBody>
      </p:sp>
      <p:sp>
        <p:nvSpPr>
          <p:cNvPr id="7" name="Segnaposto contenuto 2"/>
          <p:cNvSpPr txBox="1">
            <a:spLocks/>
          </p:cNvSpPr>
          <p:nvPr/>
        </p:nvSpPr>
        <p:spPr>
          <a:xfrm>
            <a:off x="149225" y="425015"/>
            <a:ext cx="8574087" cy="4382107"/>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bg1">
                  <a:lumMod val="65000"/>
                </a:schemeClr>
              </a:buClr>
              <a:buSzPct val="90000"/>
              <a:buFont typeface="Wingdings" pitchFamily="2" charset="2"/>
              <a:buNone/>
              <a:defRPr sz="24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8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24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20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9pPr>
          </a:lstStyle>
          <a:p>
            <a:pPr algn="just">
              <a:spcBef>
                <a:spcPts val="0"/>
              </a:spcBef>
              <a:defRPr/>
            </a:pPr>
            <a:r>
              <a:rPr lang="it-IT" sz="2000" b="1" dirty="0" smtClean="0">
                <a:solidFill>
                  <a:srgbClr val="000000"/>
                </a:solidFill>
              </a:rPr>
              <a:t>Prove di esame scritto: </a:t>
            </a:r>
            <a:r>
              <a:rPr lang="it-IT" sz="2000" dirty="0" smtClean="0">
                <a:solidFill>
                  <a:srgbClr val="000000"/>
                </a:solidFill>
              </a:rPr>
              <a:t>verifica più comune che può essere predisposta dai docenti di una o più materie al fine di verificare le conoscenze-competenze acquisite.</a:t>
            </a:r>
          </a:p>
          <a:p>
            <a:pPr algn="just">
              <a:spcBef>
                <a:spcPts val="0"/>
              </a:spcBef>
              <a:defRPr/>
            </a:pPr>
            <a:endParaRPr lang="it-IT" sz="2000" dirty="0" smtClean="0">
              <a:solidFill>
                <a:srgbClr val="000000"/>
              </a:solidFill>
            </a:endParaRPr>
          </a:p>
          <a:p>
            <a:pPr algn="just">
              <a:spcBef>
                <a:spcPts val="0"/>
              </a:spcBef>
              <a:defRPr/>
            </a:pPr>
            <a:r>
              <a:rPr lang="it-IT" sz="2000" b="1" dirty="0" smtClean="0">
                <a:solidFill>
                  <a:srgbClr val="000000"/>
                </a:solidFill>
              </a:rPr>
              <a:t>Prova pratica: </a:t>
            </a:r>
            <a:r>
              <a:rPr lang="it-IT" sz="2000" dirty="0" smtClean="0">
                <a:solidFill>
                  <a:srgbClr val="000000"/>
                </a:solidFill>
              </a:rPr>
              <a:t>per alcune discipline è possibile verificare le competenze tecnico-pratiche acquisite.</a:t>
            </a:r>
          </a:p>
          <a:p>
            <a:pPr algn="just">
              <a:spcBef>
                <a:spcPts val="0"/>
              </a:spcBef>
              <a:defRPr/>
            </a:pPr>
            <a:endParaRPr lang="it-IT" sz="2000" dirty="0" smtClean="0">
              <a:solidFill>
                <a:srgbClr val="000000"/>
              </a:solidFill>
            </a:endParaRPr>
          </a:p>
          <a:p>
            <a:pPr algn="just">
              <a:spcBef>
                <a:spcPts val="0"/>
              </a:spcBef>
              <a:defRPr/>
            </a:pPr>
            <a:r>
              <a:rPr lang="it-IT" sz="2000" b="1" dirty="0" smtClean="0">
                <a:solidFill>
                  <a:srgbClr val="000000"/>
                </a:solidFill>
              </a:rPr>
              <a:t>Produzione di un elaborato: </a:t>
            </a:r>
            <a:r>
              <a:rPr lang="it-IT" sz="2000" dirty="0" smtClean="0">
                <a:solidFill>
                  <a:srgbClr val="000000"/>
                </a:solidFill>
              </a:rPr>
              <a:t>può venire affidato al candidato la produzione di un elaborato (progetto, tesi, testo), anche a distanza, al fine di verificarne le competenze dichiarate (soprattutto per il secondo e terzo ciclo).</a:t>
            </a:r>
          </a:p>
          <a:p>
            <a:pPr algn="just">
              <a:spcBef>
                <a:spcPts val="0"/>
              </a:spcBef>
              <a:defRPr/>
            </a:pPr>
            <a:endParaRPr lang="it-IT" sz="2000" dirty="0" smtClean="0">
              <a:solidFill>
                <a:srgbClr val="000000"/>
              </a:solidFill>
            </a:endParaRPr>
          </a:p>
          <a:p>
            <a:pPr algn="just">
              <a:spcBef>
                <a:spcPts val="0"/>
              </a:spcBef>
              <a:defRPr/>
            </a:pPr>
            <a:r>
              <a:rPr lang="it-IT" sz="2000" b="1" dirty="0" smtClean="0"/>
              <a:t>Colloquio o prova di esame orale: </a:t>
            </a:r>
            <a:r>
              <a:rPr lang="it-IT" sz="2000" dirty="0" smtClean="0"/>
              <a:t>in questo caso, se disponibile in ateneo, è bene che sia presente un esperto del sistema estero che possa, oltre alla verifica contenutistica e didattica, porre quesiti più generali sul sistema.</a:t>
            </a:r>
          </a:p>
          <a:p>
            <a:pPr algn="just">
              <a:spcBef>
                <a:spcPts val="0"/>
              </a:spcBef>
              <a:defRPr/>
            </a:pPr>
            <a:endParaRPr lang="it-IT" sz="2000" b="1" dirty="0" smtClean="0">
              <a:solidFill>
                <a:srgbClr val="FF0000"/>
              </a:solidFill>
            </a:endParaRPr>
          </a:p>
          <a:p>
            <a:pPr algn="just">
              <a:spcBef>
                <a:spcPts val="0"/>
              </a:spcBef>
              <a:defRPr/>
            </a:pPr>
            <a:endParaRPr lang="it-IT" sz="2000" b="1" dirty="0" smtClean="0">
              <a:solidFill>
                <a:srgbClr val="FF0000"/>
              </a:solidFill>
            </a:endParaRPr>
          </a:p>
          <a:p>
            <a:pPr>
              <a:spcBef>
                <a:spcPts val="0"/>
              </a:spcBef>
            </a:pPr>
            <a:endParaRPr lang="it-IT" sz="2000" dirty="0">
              <a:solidFill>
                <a:srgbClr val="000000"/>
              </a:solidFill>
            </a:endParaRPr>
          </a:p>
        </p:txBody>
      </p:sp>
    </p:spTree>
    <p:extLst>
      <p:ext uri="{BB962C8B-B14F-4D97-AF65-F5344CB8AC3E}">
        <p14:creationId xmlns:p14="http://schemas.microsoft.com/office/powerpoint/2010/main" val="12193977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31661" y="5594250"/>
            <a:ext cx="5691651" cy="566738"/>
          </a:xfrm>
        </p:spPr>
        <p:txBody>
          <a:bodyPr>
            <a:noAutofit/>
          </a:bodyPr>
          <a:lstStyle/>
          <a:p>
            <a:r>
              <a:rPr lang="it-IT" sz="3600" dirty="0"/>
              <a:t>Risultati del riconoscimento</a:t>
            </a:r>
          </a:p>
        </p:txBody>
      </p:sp>
      <p:sp>
        <p:nvSpPr>
          <p:cNvPr id="7" name="Segnaposto contenuto 2"/>
          <p:cNvSpPr txBox="1">
            <a:spLocks/>
          </p:cNvSpPr>
          <p:nvPr/>
        </p:nvSpPr>
        <p:spPr>
          <a:xfrm>
            <a:off x="270831" y="49828"/>
            <a:ext cx="8574087" cy="4855522"/>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bg1">
                  <a:lumMod val="65000"/>
                </a:schemeClr>
              </a:buClr>
              <a:buSzPct val="90000"/>
              <a:buFont typeface="Wingdings" pitchFamily="2" charset="2"/>
              <a:buNone/>
              <a:defRPr sz="24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28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24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20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2000" kern="1200">
                <a:solidFill>
                  <a:schemeClr val="tx1">
                    <a:lumMod val="85000"/>
                    <a:lumOff val="15000"/>
                  </a:schemeClr>
                </a:solidFill>
                <a:latin typeface="+mn-lt"/>
                <a:ea typeface="+mn-ea"/>
                <a:cs typeface="+mn-cs"/>
              </a:defRPr>
            </a:lvl9pPr>
          </a:lstStyle>
          <a:p>
            <a:pPr algn="just">
              <a:spcBef>
                <a:spcPts val="0"/>
              </a:spcBef>
              <a:defRPr/>
            </a:pPr>
            <a:r>
              <a:rPr lang="it-IT" sz="1600" b="1" dirty="0" smtClean="0">
                <a:solidFill>
                  <a:srgbClr val="000000"/>
                </a:solidFill>
              </a:rPr>
              <a:t>Riconoscimento di livello: </a:t>
            </a:r>
            <a:r>
              <a:rPr lang="it-IT" sz="1600" dirty="0" smtClean="0">
                <a:solidFill>
                  <a:srgbClr val="000000"/>
                </a:solidFill>
              </a:rPr>
              <a:t>al candidato è riconosciuto il livello di istruzione corrispondente ad una qualifica “idonea” all’ingresso in un corso specifico, pertanto è ammesso al corso specifico, senza rilascio di alcuna qualifica italiana.</a:t>
            </a:r>
          </a:p>
          <a:p>
            <a:pPr algn="just">
              <a:spcBef>
                <a:spcPts val="0"/>
              </a:spcBef>
              <a:defRPr/>
            </a:pPr>
            <a:endParaRPr lang="it-IT" sz="1600" b="1" dirty="0" smtClean="0">
              <a:solidFill>
                <a:srgbClr val="000000"/>
              </a:solidFill>
            </a:endParaRPr>
          </a:p>
          <a:p>
            <a:pPr algn="just">
              <a:spcBef>
                <a:spcPts val="0"/>
              </a:spcBef>
              <a:defRPr/>
            </a:pPr>
            <a:r>
              <a:rPr lang="it-IT" sz="1600" b="1" dirty="0" smtClean="0">
                <a:solidFill>
                  <a:srgbClr val="000000"/>
                </a:solidFill>
              </a:rPr>
              <a:t>Riconoscimento di livello “sotto condizione”: </a:t>
            </a:r>
            <a:r>
              <a:rPr lang="it-IT" sz="1600" dirty="0" smtClean="0">
                <a:solidFill>
                  <a:srgbClr val="000000"/>
                </a:solidFill>
              </a:rPr>
              <a:t>comune per i casi dubbi. Come nell’esempio precedente, si consente l’ingresso ad un corso “sotto condizione”, cioè si dovrà valutare la performance dello studente nei primi mesi o nel primo anno di corso al fine di valutarne definitivamente la “idoneità”.</a:t>
            </a:r>
          </a:p>
          <a:p>
            <a:pPr algn="just">
              <a:spcBef>
                <a:spcPts val="0"/>
              </a:spcBef>
              <a:defRPr/>
            </a:pPr>
            <a:endParaRPr lang="it-IT" sz="1600" dirty="0" smtClean="0">
              <a:solidFill>
                <a:srgbClr val="000000"/>
              </a:solidFill>
            </a:endParaRPr>
          </a:p>
          <a:p>
            <a:pPr algn="just">
              <a:spcBef>
                <a:spcPts val="0"/>
              </a:spcBef>
              <a:defRPr/>
            </a:pPr>
            <a:r>
              <a:rPr lang="it-IT" sz="1600" b="1" dirty="0" smtClean="0">
                <a:solidFill>
                  <a:srgbClr val="000000"/>
                </a:solidFill>
              </a:rPr>
              <a:t>Riconoscimento parziale/abbreviazione di corso: </a:t>
            </a:r>
            <a:r>
              <a:rPr lang="it-IT" sz="1600" dirty="0" smtClean="0">
                <a:solidFill>
                  <a:srgbClr val="000000"/>
                </a:solidFill>
              </a:rPr>
              <a:t>se non fosse possibile riconoscere interamente il percorso formativo per evidenti lacune, differenze col nostro curriculum degli studi o se non fosse stato portato a termine in loco, è possibile riconoscere parte del percorso e iscrivere lo studente ad un anno successivo al primo.</a:t>
            </a:r>
          </a:p>
          <a:p>
            <a:pPr algn="just">
              <a:spcBef>
                <a:spcPts val="0"/>
              </a:spcBef>
              <a:defRPr/>
            </a:pPr>
            <a:endParaRPr lang="it-IT" sz="1600" dirty="0" smtClean="0">
              <a:solidFill>
                <a:srgbClr val="000000"/>
              </a:solidFill>
            </a:endParaRPr>
          </a:p>
          <a:p>
            <a:pPr algn="just">
              <a:spcBef>
                <a:spcPts val="0"/>
              </a:spcBef>
              <a:defRPr/>
            </a:pPr>
            <a:r>
              <a:rPr lang="it-IT" sz="1600" b="1" dirty="0" smtClean="0">
                <a:solidFill>
                  <a:srgbClr val="000000"/>
                </a:solidFill>
              </a:rPr>
              <a:t>Riconoscimento totale della qualifica (c.d. equipollenza): </a:t>
            </a:r>
            <a:r>
              <a:rPr lang="it-IT" sz="1600" dirty="0" smtClean="0">
                <a:solidFill>
                  <a:srgbClr val="000000"/>
                </a:solidFill>
              </a:rPr>
              <a:t>in questo caso si riconosce allo studente la qualifica italiana avente valore legale (casi molto rari)</a:t>
            </a:r>
          </a:p>
          <a:p>
            <a:pPr algn="just">
              <a:spcBef>
                <a:spcPts val="0"/>
              </a:spcBef>
              <a:defRPr/>
            </a:pPr>
            <a:endParaRPr lang="it-IT" sz="1600" dirty="0" smtClean="0">
              <a:solidFill>
                <a:srgbClr val="000000"/>
              </a:solidFill>
            </a:endParaRPr>
          </a:p>
          <a:p>
            <a:pPr algn="just">
              <a:spcBef>
                <a:spcPts val="0"/>
              </a:spcBef>
              <a:defRPr/>
            </a:pPr>
            <a:r>
              <a:rPr lang="it-IT" sz="1600" dirty="0" smtClean="0">
                <a:solidFill>
                  <a:srgbClr val="000000"/>
                </a:solidFill>
              </a:rPr>
              <a:t>Il concetto di “idoneità” è tipico del nostro sistema in tale ambito di riconoscimento (DM 270/2004: “</a:t>
            </a:r>
            <a:r>
              <a:rPr lang="it-IT" sz="1600" i="1" dirty="0" smtClean="0">
                <a:solidFill>
                  <a:srgbClr val="000000"/>
                </a:solidFill>
              </a:rPr>
              <a:t>…</a:t>
            </a:r>
            <a:r>
              <a:rPr lang="it-IT" sz="1600" i="1" dirty="0" smtClean="0"/>
              <a:t>ovvero di altro titolo di studio conseguito all'estero, riconosciuto idoneo.</a:t>
            </a:r>
            <a:r>
              <a:rPr lang="it-IT" sz="1600" dirty="0" smtClean="0"/>
              <a:t>”).</a:t>
            </a:r>
          </a:p>
          <a:p>
            <a:pPr algn="just">
              <a:spcBef>
                <a:spcPts val="0"/>
              </a:spcBef>
              <a:defRPr/>
            </a:pPr>
            <a:endParaRPr lang="it-IT" sz="1800" b="1" dirty="0" smtClean="0">
              <a:solidFill>
                <a:srgbClr val="FF0000"/>
              </a:solidFill>
            </a:endParaRPr>
          </a:p>
          <a:p>
            <a:pPr algn="just">
              <a:spcBef>
                <a:spcPts val="0"/>
              </a:spcBef>
              <a:defRPr/>
            </a:pPr>
            <a:endParaRPr lang="it-IT" sz="1800" b="1" dirty="0" smtClean="0">
              <a:solidFill>
                <a:srgbClr val="FF0000"/>
              </a:solidFill>
            </a:endParaRPr>
          </a:p>
          <a:p>
            <a:pPr>
              <a:spcBef>
                <a:spcPts val="0"/>
              </a:spcBef>
            </a:pPr>
            <a:endParaRPr lang="it-IT" sz="1800" dirty="0">
              <a:solidFill>
                <a:srgbClr val="000000"/>
              </a:solidFill>
            </a:endParaRPr>
          </a:p>
        </p:txBody>
      </p:sp>
    </p:spTree>
    <p:extLst>
      <p:ext uri="{BB962C8B-B14F-4D97-AF65-F5344CB8AC3E}">
        <p14:creationId xmlns:p14="http://schemas.microsoft.com/office/powerpoint/2010/main" val="687962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ulticolore">
  <a:themeElements>
    <a:clrScheme name="Impostazioni personalizzate 6">
      <a:dk1>
        <a:sysClr val="windowText" lastClr="000000"/>
      </a:dk1>
      <a:lt1>
        <a:sysClr val="window" lastClr="FFFFFF"/>
      </a:lt1>
      <a:dk2>
        <a:srgbClr val="252731"/>
      </a:dk2>
      <a:lt2>
        <a:srgbClr val="EAE7E4"/>
      </a:lt2>
      <a:accent1>
        <a:srgbClr val="800000"/>
      </a:accent1>
      <a:accent2>
        <a:srgbClr val="C00000"/>
      </a:accent2>
      <a:accent3>
        <a:srgbClr val="FF0000"/>
      </a:accent3>
      <a:accent4>
        <a:srgbClr val="FF6666"/>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Multicolore.thmx</Template>
  <TotalTime>1100</TotalTime>
  <Words>1752</Words>
  <Application>Microsoft Macintosh PowerPoint</Application>
  <PresentationFormat>Presentazione su schermo (4:3)</PresentationFormat>
  <Paragraphs>128</Paragraphs>
  <Slides>19</Slides>
  <Notes>2</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Multicolore</vt:lpstr>
      <vt:lpstr>Valutazione delle qualifiche dei rifugiati – buone pratiche e progetti</vt:lpstr>
      <vt:lpstr>Basi normative internazionali</vt:lpstr>
      <vt:lpstr>Recepimento nella legislazione italiana</vt:lpstr>
      <vt:lpstr>Circolare studenti stranieri</vt:lpstr>
      <vt:lpstr>Inversione di prospettiva e di metodo</vt:lpstr>
      <vt:lpstr>Chi è eleggibile per una procedura alternativa?</vt:lpstr>
      <vt:lpstr>Verifica delle competenze</vt:lpstr>
      <vt:lpstr>Metodi di verifica</vt:lpstr>
      <vt:lpstr>Risultati del riconoscimento</vt:lpstr>
      <vt:lpstr>Fonti online</vt:lpstr>
      <vt:lpstr>Servizio di attestazione 1/2</vt:lpstr>
      <vt:lpstr>Servizio di attestazione 2/2</vt:lpstr>
      <vt:lpstr>CNVQR</vt:lpstr>
      <vt:lpstr>Primo incontro del CNVQR - 7 aprile 2017</vt:lpstr>
      <vt:lpstr>Progetti </vt:lpstr>
      <vt:lpstr>Progetti 1/3</vt:lpstr>
      <vt:lpstr>Progetti 2/3</vt:lpstr>
      <vt:lpstr>Progetti 3/3</vt:lpstr>
      <vt:lpstr>Grazie</vt:lpstr>
    </vt:vector>
  </TitlesOfParts>
  <Company>Cimea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Vera Lucke</dc:creator>
  <cp:lastModifiedBy>Silvia Bianco</cp:lastModifiedBy>
  <cp:revision>130</cp:revision>
  <dcterms:created xsi:type="dcterms:W3CDTF">2014-11-12T15:53:21Z</dcterms:created>
  <dcterms:modified xsi:type="dcterms:W3CDTF">2017-05-17T08:46:24Z</dcterms:modified>
</cp:coreProperties>
</file>