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4"/>
  </p:notesMasterIdLst>
  <p:handoutMasterIdLst>
    <p:handoutMasterId r:id="rId35"/>
  </p:handoutMasterIdLst>
  <p:sldIdLst>
    <p:sldId id="256" r:id="rId2"/>
    <p:sldId id="406" r:id="rId3"/>
    <p:sldId id="383" r:id="rId4"/>
    <p:sldId id="259" r:id="rId5"/>
    <p:sldId id="384" r:id="rId6"/>
    <p:sldId id="400" r:id="rId7"/>
    <p:sldId id="389" r:id="rId8"/>
    <p:sldId id="391" r:id="rId9"/>
    <p:sldId id="265" r:id="rId10"/>
    <p:sldId id="413" r:id="rId11"/>
    <p:sldId id="414" r:id="rId12"/>
    <p:sldId id="415" r:id="rId13"/>
    <p:sldId id="410" r:id="rId14"/>
    <p:sldId id="397" r:id="rId15"/>
    <p:sldId id="412" r:id="rId16"/>
    <p:sldId id="393" r:id="rId17"/>
    <p:sldId id="392" r:id="rId18"/>
    <p:sldId id="267" r:id="rId19"/>
    <p:sldId id="344" r:id="rId20"/>
    <p:sldId id="388" r:id="rId21"/>
    <p:sldId id="395" r:id="rId22"/>
    <p:sldId id="419" r:id="rId23"/>
    <p:sldId id="407" r:id="rId24"/>
    <p:sldId id="408" r:id="rId25"/>
    <p:sldId id="409" r:id="rId26"/>
    <p:sldId id="418" r:id="rId27"/>
    <p:sldId id="399" r:id="rId28"/>
    <p:sldId id="417" r:id="rId29"/>
    <p:sldId id="421" r:id="rId30"/>
    <p:sldId id="422" r:id="rId31"/>
    <p:sldId id="423" r:id="rId32"/>
    <p:sldId id="420" r:id="rId33"/>
  </p:sldIdLst>
  <p:sldSz cx="9144000" cy="6858000" type="screen4x3"/>
  <p:notesSz cx="6794500" cy="99314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F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399" autoAdjust="0"/>
  </p:normalViewPr>
  <p:slideViewPr>
    <p:cSldViewPr>
      <p:cViewPr>
        <p:scale>
          <a:sx n="88" d="100"/>
          <a:sy n="88" d="100"/>
        </p:scale>
        <p:origin x="-23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1551AF-E408-4BED-A27B-ACFA1E623F46}" type="datetimeFigureOut">
              <a:rPr lang="sv-SE" smtClean="0"/>
              <a:t>2017-05-15</a:t>
            </a:fld>
            <a:endParaRPr lang="sv-S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157B78-53A4-4FA8-915C-3675B20A76B8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74571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8DCDF-2D7F-401D-A15C-23C7477EC59E}" type="datetimeFigureOut">
              <a:rPr lang="sv-SE" smtClean="0"/>
              <a:t>2017-05-15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8C094-2E08-42C6-9D78-A3D13A287FEF}" type="slidenum">
              <a:rPr lang="sv-SE" smtClean="0"/>
              <a:t>‹N›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8773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altLang="sv-SE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640" indent="-284892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2769" indent="-22727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98917" indent="-22727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6665" indent="-22727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7615" indent="-2272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8564" indent="-2272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39513" indent="-2272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00462" indent="-22727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9C7612B-C278-457C-89CD-CD94A588263E}" type="slidenum">
              <a:rPr lang="sv-SE" altLang="sv-SE" smtClean="0"/>
              <a:pPr/>
              <a:t>3</a:t>
            </a:fld>
            <a:endParaRPr lang="sv-SE" altLang="sv-S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8C094-2E08-42C6-9D78-A3D13A287FEF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26956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sv-SE" smtClean="0"/>
          </a:p>
        </p:txBody>
      </p:sp>
      <p:sp>
        <p:nvSpPr>
          <p:cNvPr id="1187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EA4A6C7-7985-4AAD-A2F2-D44D9FC390CD}" type="slidenum">
              <a:rPr lang="sv-SE" smtClean="0"/>
              <a:pPr eaLnBrk="1" hangingPunct="1"/>
              <a:t>29</a:t>
            </a:fld>
            <a:endParaRPr lang="sv-S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smtClean="0"/>
              <a:t>Så betraktar vi vår omgivning – vår utgångspunkt när vi jämför kulturer och ledarskapsstilar.</a:t>
            </a:r>
          </a:p>
        </p:txBody>
      </p:sp>
      <p:sp>
        <p:nvSpPr>
          <p:cNvPr id="1198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B30B23A-C80C-477B-A586-8FE36FBDD6C0}" type="slidenum">
              <a:rPr lang="sv-SE" smtClean="0"/>
              <a:pPr eaLnBrk="1" hangingPunct="1"/>
              <a:t>31</a:t>
            </a:fld>
            <a:endParaRPr lang="sv-S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684213" indent="-263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054100" indent="-209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476375" indent="-209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898650" indent="-209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3558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130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2702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7274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sv-SE" altLang="sv-SE" smtClean="0">
                <a:latin typeface="Arial" charset="0"/>
              </a:rPr>
              <a:t>ICC-Yael Tågerud</a:t>
            </a:r>
          </a:p>
        </p:txBody>
      </p:sp>
      <p:sp>
        <p:nvSpPr>
          <p:cNvPr id="358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684213" indent="-263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054100" indent="-209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476375" indent="-209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1898650" indent="-2095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3558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8130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2702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727450" indent="-2095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982C7C2-9482-4810-8F59-8736A1559E85}" type="slidenum">
              <a:rPr lang="sv-SE" altLang="sv-SE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sv-SE" altLang="sv-SE" smtClean="0">
              <a:latin typeface="Arial" charset="0"/>
            </a:endParaRPr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6125"/>
            <a:ext cx="4960938" cy="3721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6463" y="4718050"/>
            <a:ext cx="4981575" cy="4468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altLang="sv-SE" smtClean="0"/>
              <a:t>2004:	Över 1 miljon utrikes födda</a:t>
            </a:r>
          </a:p>
          <a:p>
            <a:pPr eaLnBrk="1" hangingPunct="1">
              <a:spcBef>
                <a:spcPct val="0"/>
              </a:spcBef>
            </a:pPr>
            <a:r>
              <a:rPr lang="sv-SE" altLang="sv-SE" smtClean="0"/>
              <a:t>	Ca 300 tusen med utrikes 	födda föräldrar</a:t>
            </a:r>
          </a:p>
          <a:p>
            <a:pPr eaLnBrk="1" hangingPunct="1">
              <a:spcBef>
                <a:spcPct val="0"/>
              </a:spcBef>
            </a:pPr>
            <a:r>
              <a:rPr lang="sv-SE" altLang="sv-SE" smtClean="0"/>
              <a:t>	Resor</a:t>
            </a:r>
          </a:p>
          <a:p>
            <a:pPr eaLnBrk="1" hangingPunct="1">
              <a:spcBef>
                <a:spcPct val="0"/>
              </a:spcBef>
            </a:pPr>
            <a:r>
              <a:rPr lang="sv-SE" altLang="sv-SE" smtClean="0"/>
              <a:t>	Medielandskapet</a:t>
            </a:r>
          </a:p>
          <a:p>
            <a:pPr eaLnBrk="1" hangingPunct="1">
              <a:spcBef>
                <a:spcPct val="0"/>
              </a:spcBef>
            </a:pPr>
            <a:r>
              <a:rPr lang="sv-SE" altLang="sv-SE" smtClean="0"/>
              <a:t>	Produkter</a:t>
            </a:r>
            <a:endParaRPr lang="en-GB" altLang="sv-SE" smtClean="0"/>
          </a:p>
          <a:p>
            <a:pPr eaLnBrk="1" hangingPunct="1">
              <a:spcBef>
                <a:spcPct val="0"/>
              </a:spcBef>
            </a:pPr>
            <a:endParaRPr lang="en-US" altLang="sv-S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altLang="sv-SE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1091F801-CFE6-46A9-8027-189CD8EA9D56}" type="slidenum">
              <a:rPr lang="sv-SE" altLang="sv-SE" smtClean="0"/>
              <a:pPr/>
              <a:t>7</a:t>
            </a:fld>
            <a:endParaRPr lang="sv-SE" altLang="sv-S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sv-SE" smtClean="0"/>
              <a:t>ICC-Yael Tågerud</a:t>
            </a:r>
          </a:p>
        </p:txBody>
      </p:sp>
      <p:sp>
        <p:nvSpPr>
          <p:cNvPr id="491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685817" indent="-26377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055103" indent="-21102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477145" indent="-21102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1899186" indent="-211021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321227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743269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165310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587351" indent="-2110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D206251-4D51-4A83-8E7C-A2E6C873F0AB}" type="slidenum">
              <a:rPr lang="sv-SE" smtClean="0"/>
              <a:pPr eaLnBrk="1" hangingPunct="1"/>
              <a:t>9</a:t>
            </a:fld>
            <a:endParaRPr lang="sv-SE" smtClean="0"/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17575" y="744538"/>
            <a:ext cx="4960938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07048" y="4718456"/>
            <a:ext cx="4980405" cy="446889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sv-SE" smtClean="0"/>
              <a:t>2004:	Över 1 miljon utrikes födda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	Ca 300 tusen med utrikes 	födda föräldrar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	Resor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	Medielandskapet</a:t>
            </a:r>
          </a:p>
          <a:p>
            <a:pPr eaLnBrk="1" hangingPunct="1">
              <a:spcBef>
                <a:spcPct val="0"/>
              </a:spcBef>
            </a:pPr>
            <a:r>
              <a:rPr lang="sv-SE" smtClean="0"/>
              <a:t>	Produkter</a:t>
            </a:r>
            <a:endParaRPr lang="en-GB" smtClean="0"/>
          </a:p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v-SE" altLang="sv-SE" dirty="0" smtClean="0"/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461282AA-344A-4921-9868-7251D0712C29}" type="slidenum">
              <a:rPr lang="sv-SE" altLang="sv-SE" smtClean="0"/>
              <a:pPr/>
              <a:t>14</a:t>
            </a:fld>
            <a:endParaRPr lang="sv-SE" altLang="sv-S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smtClean="0"/>
              <a:t>Se till att er vistelse i utlandet inte begränsar sig till att vara i en multikulturell miljö (där kulturell mångfald kan förekomma utan kontakter mellan de olika grupperna) utan i en interkulturell miljö – som förutsätter interaktion.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fld id="{94B49C5D-2A98-4EA2-A451-DCE7E567041A}" type="slidenum">
              <a:rPr lang="sv-SE" smtClean="0"/>
              <a:pPr/>
              <a:t>18</a:t>
            </a:fld>
            <a:endParaRPr lang="sv-S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v-SE" altLang="sv-SE" smtClean="0">
                <a:latin typeface="Arial" charset="0"/>
              </a:rPr>
              <a:t>Att förstå de olika delarna och reflektera över oss i själva och andra i förhållande till dessa aspekter kan hjälpa oss i praktiken i konkreta situationer</a:t>
            </a:r>
          </a:p>
          <a:p>
            <a:endParaRPr lang="sv-SE" altLang="sv-SE" smtClean="0">
              <a:latin typeface="Arial" charset="0"/>
            </a:endParaRPr>
          </a:p>
          <a:p>
            <a:r>
              <a:rPr lang="sv-SE" altLang="sv-SE" smtClean="0">
                <a:latin typeface="Arial" charset="0"/>
              </a:rPr>
              <a:t>Kalmar FF – brasilianarna</a:t>
            </a:r>
          </a:p>
          <a:p>
            <a:endParaRPr lang="sv-SE" altLang="sv-SE" smtClean="0">
              <a:latin typeface="Arial" charset="0"/>
            </a:endParaRPr>
          </a:p>
          <a:p>
            <a:r>
              <a:rPr lang="sv-SE" altLang="sv-SE" smtClean="0">
                <a:latin typeface="Arial" charset="0"/>
              </a:rPr>
              <a:t>Fanerdun/Kina satsningen i Kalmar</a:t>
            </a:r>
          </a:p>
          <a:p>
            <a:endParaRPr lang="sv-SE" altLang="sv-SE" smtClean="0">
              <a:latin typeface="Arial" charset="0"/>
            </a:endParaRPr>
          </a:p>
          <a:p>
            <a:r>
              <a:rPr lang="sv-SE" altLang="sv-SE" smtClean="0">
                <a:latin typeface="Arial" charset="0"/>
              </a:rPr>
              <a:t>Lärare/studenter  eller förhandlingssituationer inom affärsvärlden (samtalsmönster: att avbryta, att titta/stirra/undvika blick)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9042" indent="-288093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2373" indent="-230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3322" indent="-230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4271" indent="-230475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5220" indent="-230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6169" indent="-230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7118" indent="-230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8067" indent="-2304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1B89075-0432-41DB-B79E-13114B9870E6}" type="slidenum">
              <a:rPr lang="sv-SE" altLang="sv-SE" smtClean="0"/>
              <a:pPr/>
              <a:t>20</a:t>
            </a:fld>
            <a:endParaRPr lang="sv-SE" altLang="sv-S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8C094-2E08-42C6-9D78-A3D13A287FEF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40531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150000"/>
              </a:lnSpc>
            </a:pPr>
            <a:r>
              <a:rPr lang="sv-SE" altLang="sv-SE" smtClean="0"/>
              <a:t>Cultural due diligence – the ability to assess and prepare for the possible impact of cultural differences and similarities</a:t>
            </a:r>
          </a:p>
          <a:p>
            <a:pPr>
              <a:lnSpc>
                <a:spcPct val="150000"/>
              </a:lnSpc>
            </a:pPr>
            <a:endParaRPr lang="sv-SE" altLang="sv-SE" smtClean="0"/>
          </a:p>
          <a:p>
            <a:pPr>
              <a:lnSpc>
                <a:spcPct val="150000"/>
              </a:lnSpc>
            </a:pPr>
            <a:r>
              <a:rPr lang="sv-SE" altLang="sv-SE" smtClean="0"/>
              <a:t>Style switching – the ability to use a broad and flexible behavioral repertoire to accomplish one’s goals</a:t>
            </a:r>
          </a:p>
          <a:p>
            <a:pPr>
              <a:lnSpc>
                <a:spcPct val="150000"/>
              </a:lnSpc>
            </a:pPr>
            <a:endParaRPr lang="sv-SE" altLang="sv-SE" smtClean="0"/>
          </a:p>
          <a:p>
            <a:pPr>
              <a:lnSpc>
                <a:spcPct val="150000"/>
              </a:lnSpc>
            </a:pPr>
            <a:r>
              <a:rPr lang="sv-SE" altLang="sv-SE" smtClean="0"/>
              <a:t>Cultural dialogue – the ability to negotiate new and common cultural standards</a:t>
            </a:r>
          </a:p>
          <a:p>
            <a:pPr>
              <a:lnSpc>
                <a:spcPct val="150000"/>
              </a:lnSpc>
            </a:pPr>
            <a:endParaRPr lang="sv-SE" altLang="sv-SE" smtClean="0"/>
          </a:p>
          <a:p>
            <a:pPr>
              <a:lnSpc>
                <a:spcPct val="150000"/>
              </a:lnSpc>
            </a:pPr>
            <a:r>
              <a:rPr lang="sv-SE" altLang="sv-SE" smtClean="0"/>
              <a:t>Cultural mentoring – the ability to facilitate the cultural adaptation and learning of individuals and groups</a:t>
            </a:r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6872" indent="-27572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02881" indent="-220576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44033" indent="-220576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85185" indent="-220576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26338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67490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08642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9794" indent="-22057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30A5161-3572-447F-BA65-27EA93570D30}" type="slidenum">
              <a:rPr lang="sv-SE" altLang="sv-SE" smtClean="0"/>
              <a:pPr eaLnBrk="1" hangingPunct="1"/>
              <a:t>25</a:t>
            </a:fld>
            <a:endParaRPr lang="sv-SE" altLang="sv-S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5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714375" y="6072188"/>
            <a:ext cx="7643813" cy="158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355" name="Title Placeholder 1"/>
          <p:cNvSpPr>
            <a:spLocks noGrp="1"/>
          </p:cNvSpPr>
          <p:nvPr>
            <p:ph type="ctrTitle"/>
          </p:nvPr>
        </p:nvSpPr>
        <p:spPr>
          <a:xfrm>
            <a:off x="685800" y="1449388"/>
            <a:ext cx="7772400" cy="2151062"/>
          </a:xfrm>
        </p:spPr>
        <p:txBody>
          <a:bodyPr/>
          <a:lstStyle>
            <a:lvl1pPr>
              <a:lnSpc>
                <a:spcPts val="7500"/>
              </a:lnSpc>
              <a:defRPr sz="75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00356" name="Text Placeholder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pic>
        <p:nvPicPr>
          <p:cNvPr id="100358" name="Picture 6" descr="090323_Lnu_Symbo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6207125"/>
            <a:ext cx="2492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3" name="Picture 11" descr="090323_Lnu_Wordmark_Eng_transpar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6300788"/>
            <a:ext cx="2643188" cy="30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806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806450"/>
            <a:ext cx="1914525" cy="5200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4850" y="806450"/>
            <a:ext cx="5592763" cy="5200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5048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9567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310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6438" y="1651000"/>
            <a:ext cx="3752850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651000"/>
            <a:ext cx="3752850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7361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0297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14222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210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5353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851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714375" y="6072188"/>
            <a:ext cx="7643813" cy="158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7283" name="Title Placeholder 1"/>
          <p:cNvSpPr>
            <a:spLocks noGrp="1"/>
          </p:cNvSpPr>
          <p:nvPr>
            <p:ph type="title"/>
          </p:nvPr>
        </p:nvSpPr>
        <p:spPr bwMode="auto">
          <a:xfrm>
            <a:off x="704850" y="806450"/>
            <a:ext cx="764540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7284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06438" y="1651000"/>
            <a:ext cx="7658100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97286" name="Picture 6" descr="090323_Lnu_Symbol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6207125"/>
            <a:ext cx="249238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7291" name="Picture 11" descr="090323_Lnu_Wordmark_Eng_transparent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6300788"/>
            <a:ext cx="2643188" cy="30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itchFamily="18" charset="0"/>
          <a:cs typeface="Times New Roman" pitchFamily="18" charset="0"/>
        </a:defRPr>
      </a:lvl2pPr>
      <a:lvl3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itchFamily="18" charset="0"/>
          <a:cs typeface="Times New Roman" pitchFamily="18" charset="0"/>
        </a:defRPr>
      </a:lvl3pPr>
      <a:lvl4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itchFamily="18" charset="0"/>
          <a:cs typeface="Times New Roman" pitchFamily="18" charset="0"/>
        </a:defRPr>
      </a:lvl4pPr>
      <a:lvl5pPr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itchFamily="18" charset="0"/>
          <a:cs typeface="Times New Roman" pitchFamily="18" charset="0"/>
        </a:defRPr>
      </a:lvl5pPr>
      <a:lvl6pPr marL="4572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itchFamily="18" charset="0"/>
          <a:cs typeface="Times New Roman" pitchFamily="18" charset="0"/>
        </a:defRPr>
      </a:lvl6pPr>
      <a:lvl7pPr marL="9144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itchFamily="18" charset="0"/>
          <a:cs typeface="Times New Roman" pitchFamily="18" charset="0"/>
        </a:defRPr>
      </a:lvl7pPr>
      <a:lvl8pPr marL="13716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itchFamily="18" charset="0"/>
          <a:cs typeface="Times New Roman" pitchFamily="18" charset="0"/>
        </a:defRPr>
      </a:lvl8pPr>
      <a:lvl9pPr marL="1828800" algn="l" rtl="0" eaLnBrk="1" fontAlgn="base" hangingPunct="1">
        <a:lnSpc>
          <a:spcPts val="2700"/>
        </a:lnSpc>
        <a:spcBef>
          <a:spcPct val="0"/>
        </a:spcBef>
        <a:spcAft>
          <a:spcPct val="0"/>
        </a:spcAft>
        <a:defRPr sz="2700">
          <a:solidFill>
            <a:schemeClr val="tx1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jpg"/><Relationship Id="rId2" Type="http://schemas.openxmlformats.org/officeDocument/2006/relationships/hyperlink" Target="http://lea.sagepub.com/search?author1=Michelle+C.+Bligh&amp;sortspec=date&amp;submit=Submi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hyperlink" Target="http://money.usnews.com/topics/author/liz_wolgemuth" TargetMode="External"/><Relationship Id="rId4" Type="http://schemas.openxmlformats.org/officeDocument/2006/relationships/hyperlink" Target="http://hum.sagepub.com/search?author1=Anthony+F.+Buono&amp;sortspec=date&amp;submit=Submit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7918648" cy="1368152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sv-SE" sz="3600" b="1" dirty="0" smtClean="0">
                <a:latin typeface="Calibri" panose="020F0502020204030204" pitchFamily="34" charset="0"/>
                <a:cs typeface="Arial" panose="020B0604020202020204" pitchFamily="34" charset="0"/>
              </a:rPr>
              <a:t>Competenze in Comunicazione Interculturale – Cosa? Perchè? Come?</a:t>
            </a:r>
            <a:endParaRPr lang="sv-SE" sz="2800" dirty="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94878" y="4222594"/>
            <a:ext cx="8085902" cy="1648621"/>
            <a:chOff x="878586" y="4222594"/>
            <a:chExt cx="8085902" cy="1648621"/>
          </a:xfrm>
        </p:grpSpPr>
        <p:pic>
          <p:nvPicPr>
            <p:cNvPr id="17" name="Picture 4" descr="keytosuccess.bmp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8586" y="4222594"/>
              <a:ext cx="1095593" cy="1648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4178" y="4249192"/>
              <a:ext cx="2440756" cy="1622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5366" y="4249193"/>
              <a:ext cx="2097914" cy="1622022"/>
            </a:xfrm>
            <a:prstGeom prst="rect">
              <a:avLst/>
            </a:prstGeom>
          </p:spPr>
        </p:pic>
        <p:pic>
          <p:nvPicPr>
            <p:cNvPr id="9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3280" y="4242415"/>
              <a:ext cx="2451208" cy="1619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244842"/>
            <a:ext cx="2936053" cy="140018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11560" y="2447900"/>
            <a:ext cx="3837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>
                <a:latin typeface="Calibri" panose="020F0502020204030204" pitchFamily="34" charset="0"/>
              </a:rPr>
              <a:t>Yael Tågerud</a:t>
            </a:r>
          </a:p>
          <a:p>
            <a:pPr algn="ctr"/>
            <a:r>
              <a:rPr lang="sv-SE" sz="2400" dirty="0" err="1" smtClean="0">
                <a:latin typeface="Calibri" panose="020F0502020204030204" pitchFamily="34" charset="0"/>
              </a:rPr>
              <a:t>Development</a:t>
            </a:r>
            <a:r>
              <a:rPr lang="sv-SE" sz="2400" dirty="0" smtClean="0">
                <a:latin typeface="Calibri" panose="020F0502020204030204" pitchFamily="34" charset="0"/>
              </a:rPr>
              <a:t> </a:t>
            </a:r>
            <a:r>
              <a:rPr lang="sv-SE" sz="2400" dirty="0" err="1" smtClean="0">
                <a:latin typeface="Calibri" panose="020F0502020204030204" pitchFamily="34" charset="0"/>
              </a:rPr>
              <a:t>consultant</a:t>
            </a:r>
            <a:endParaRPr lang="sv-SE" sz="2400" dirty="0" smtClean="0">
              <a:latin typeface="Calibri" panose="020F0502020204030204" pitchFamily="34" charset="0"/>
            </a:endParaRPr>
          </a:p>
          <a:p>
            <a:pPr algn="ctr"/>
            <a:r>
              <a:rPr lang="sv-SE" sz="2400" dirty="0" smtClean="0">
                <a:latin typeface="Calibri" panose="020F0502020204030204" pitchFamily="34" charset="0"/>
              </a:rPr>
              <a:t>Office </a:t>
            </a:r>
            <a:r>
              <a:rPr lang="sv-SE" sz="2400" dirty="0" err="1" smtClean="0">
                <a:latin typeface="Calibri" panose="020F0502020204030204" pitchFamily="34" charset="0"/>
              </a:rPr>
              <a:t>of</a:t>
            </a:r>
            <a:r>
              <a:rPr lang="sv-SE" sz="2400" dirty="0" smtClean="0">
                <a:latin typeface="Calibri" panose="020F0502020204030204" pitchFamily="34" charset="0"/>
              </a:rPr>
              <a:t> </a:t>
            </a:r>
            <a:r>
              <a:rPr lang="sv-SE" sz="2400" smtClean="0">
                <a:latin typeface="Calibri" panose="020F0502020204030204" pitchFamily="34" charset="0"/>
              </a:rPr>
              <a:t>Human </a:t>
            </a:r>
            <a:r>
              <a:rPr lang="sv-SE" sz="2400" smtClean="0">
                <a:latin typeface="Calibri" panose="020F0502020204030204" pitchFamily="34" charset="0"/>
              </a:rPr>
              <a:t>Resoruces</a:t>
            </a:r>
            <a:endParaRPr lang="sv-SE" sz="24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14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4525962"/>
          </a:xfrm>
        </p:spPr>
        <p:txBody>
          <a:bodyPr/>
          <a:lstStyle/>
          <a:p>
            <a:pPr marL="0" indent="0">
              <a:lnSpc>
                <a:spcPct val="150000"/>
              </a:lnSpc>
              <a:buFont typeface="Arial" charset="0"/>
              <a:buNone/>
            </a:pPr>
            <a:r>
              <a:rPr lang="it-IT" altLang="sv-SE" sz="3200" i="1" dirty="0">
                <a:latin typeface="Calibri" panose="020F0502020204030204" pitchFamily="34" charset="0"/>
              </a:rPr>
              <a:t>Lo sviluppo </a:t>
            </a:r>
            <a:r>
              <a:rPr lang="it-IT" altLang="sv-SE" sz="3200" i="1" dirty="0" smtClean="0">
                <a:latin typeface="Calibri" panose="020F0502020204030204" pitchFamily="34" charset="0"/>
              </a:rPr>
              <a:t>di competenze interculturali </a:t>
            </a:r>
            <a:r>
              <a:rPr lang="it-IT" altLang="sv-SE" sz="3200" i="1" dirty="0">
                <a:latin typeface="Calibri" panose="020F0502020204030204" pitchFamily="34" charset="0"/>
              </a:rPr>
              <a:t>è essenziale per le iniziative didattiche interculturali e, in generale, per </a:t>
            </a:r>
            <a:r>
              <a:rPr lang="it-IT" altLang="sv-SE" sz="3200" i="1" dirty="0" smtClean="0">
                <a:latin typeface="Calibri" panose="020F0502020204030204" pitchFamily="34" charset="0"/>
              </a:rPr>
              <a:t>il progresso della </a:t>
            </a:r>
            <a:r>
              <a:rPr lang="it-IT" altLang="sv-SE" sz="3200" i="1" dirty="0">
                <a:latin typeface="Calibri" panose="020F0502020204030204" pitchFamily="34" charset="0"/>
              </a:rPr>
              <a:t>globalizzazione.</a:t>
            </a:r>
            <a:r>
              <a:rPr lang="en-US" altLang="sv-SE" sz="2400" i="1" dirty="0" smtClean="0"/>
              <a:t>							</a:t>
            </a:r>
            <a:r>
              <a:rPr lang="en-US" altLang="sv-SE" sz="1600" dirty="0" smtClean="0">
                <a:latin typeface="Calibri" panose="020F0502020204030204" pitchFamily="34" charset="0"/>
              </a:rPr>
              <a:t>(Gopal 2011)</a:t>
            </a:r>
            <a:endParaRPr lang="sv-SE" altLang="sv-SE" sz="16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3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323528" y="548680"/>
            <a:ext cx="8640638" cy="482441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it-IT" altLang="sv-SE" sz="3200" i="1" dirty="0">
                <a:latin typeface="Calibri" panose="020F0502020204030204" pitchFamily="34" charset="0"/>
              </a:rPr>
              <a:t>I leader mondiali efficaci sono un bene vitale per le organizzazioni di oggi. Nell'attuale ambiente di diversità, complessità e concorrenza internazionale, i leader capaci di capire, operare e gestire nell'ambiente globale sono una risorsa preziosa, rara e inimitabile che può offrire alle imprese un vantaggio competitivo.</a:t>
            </a:r>
            <a:r>
              <a:rPr lang="sv-SE" altLang="sv-SE" sz="2800" dirty="0" smtClean="0"/>
              <a:t>			</a:t>
            </a:r>
            <a:r>
              <a:rPr lang="sv-SE" altLang="sv-SE" sz="1600" dirty="0" smtClean="0">
                <a:latin typeface="Calibri" panose="020F0502020204030204" pitchFamily="34" charset="0"/>
              </a:rPr>
              <a:t>(</a:t>
            </a:r>
            <a:r>
              <a:rPr lang="sv-SE" altLang="sv-SE" sz="1600" dirty="0" err="1" smtClean="0">
                <a:latin typeface="Calibri" panose="020F0502020204030204" pitchFamily="34" charset="0"/>
              </a:rPr>
              <a:t>Ng</a:t>
            </a:r>
            <a:r>
              <a:rPr lang="sv-SE" altLang="sv-SE" sz="1600" dirty="0" smtClean="0">
                <a:latin typeface="Calibri" panose="020F0502020204030204" pitchFamily="34" charset="0"/>
              </a:rPr>
              <a:t>, Van </a:t>
            </a:r>
            <a:r>
              <a:rPr lang="sv-SE" altLang="sv-SE" sz="1600" dirty="0" err="1" smtClean="0">
                <a:latin typeface="Calibri" panose="020F0502020204030204" pitchFamily="34" charset="0"/>
              </a:rPr>
              <a:t>Dyne</a:t>
            </a:r>
            <a:r>
              <a:rPr lang="sv-SE" altLang="sv-SE" sz="1600" dirty="0" smtClean="0">
                <a:latin typeface="Calibri" panose="020F0502020204030204" pitchFamily="34" charset="0"/>
              </a:rPr>
              <a:t> and </a:t>
            </a:r>
            <a:r>
              <a:rPr lang="sv-SE" altLang="sv-SE" sz="1600" dirty="0" err="1" smtClean="0">
                <a:latin typeface="Calibri" panose="020F0502020204030204" pitchFamily="34" charset="0"/>
              </a:rPr>
              <a:t>Ang</a:t>
            </a:r>
            <a:r>
              <a:rPr lang="sv-SE" altLang="sv-SE" sz="1600" dirty="0" smtClean="0">
                <a:latin typeface="Calibri" panose="020F0502020204030204" pitchFamily="34" charset="0"/>
              </a:rPr>
              <a:t> 2009)</a:t>
            </a:r>
          </a:p>
        </p:txBody>
      </p:sp>
    </p:spTree>
    <p:extLst>
      <p:ext uri="{BB962C8B-B14F-4D97-AF65-F5344CB8AC3E}">
        <p14:creationId xmlns:p14="http://schemas.microsoft.com/office/powerpoint/2010/main" val="76380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179512" y="476250"/>
            <a:ext cx="8856984" cy="511299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it-IT" altLang="sv-SE" sz="3200" i="1" dirty="0" smtClean="0">
                <a:latin typeface="Calibri" panose="020F0502020204030204" pitchFamily="34" charset="0"/>
              </a:rPr>
              <a:t>Le competenze interculturali sono </a:t>
            </a:r>
            <a:r>
              <a:rPr lang="it-IT" altLang="sv-SE" sz="3200" i="1" dirty="0">
                <a:latin typeface="Calibri" panose="020F0502020204030204" pitchFamily="34" charset="0"/>
              </a:rPr>
              <a:t>particolarmente </a:t>
            </a:r>
            <a:r>
              <a:rPr lang="it-IT" altLang="sv-SE" sz="3200" i="1" dirty="0" smtClean="0">
                <a:latin typeface="Calibri" panose="020F0502020204030204" pitchFamily="34" charset="0"/>
              </a:rPr>
              <a:t>importanti </a:t>
            </a:r>
            <a:r>
              <a:rPr lang="it-IT" altLang="sv-SE" sz="3200" i="1" dirty="0">
                <a:latin typeface="Calibri" panose="020F0502020204030204" pitchFamily="34" charset="0"/>
              </a:rPr>
              <a:t>per gli educatori, che devono preparare tutti gli studenti a una vita democratica in una società multiculturale. Gli insegnanti a tutti i livelli stanno sperimentando un aumento della diversità culturale e linguistica delle popolazioni studentesche. Di conseguenza, devono ripensare e eventualmente riformare le proprie pratiche educative per soddisfare le esigenze dei loro diversi </a:t>
            </a:r>
            <a:r>
              <a:rPr lang="it-IT" altLang="sv-SE" sz="3200" i="1" dirty="0" smtClean="0">
                <a:latin typeface="Calibri" panose="020F0502020204030204" pitchFamily="34" charset="0"/>
              </a:rPr>
              <a:t>allievi.</a:t>
            </a:r>
            <a:r>
              <a:rPr lang="sv-SE" altLang="sv-SE" dirty="0" smtClean="0">
                <a:latin typeface="Calibri" panose="020F0502020204030204" pitchFamily="34" charset="0"/>
              </a:rPr>
              <a:t>				</a:t>
            </a:r>
          </a:p>
          <a:p>
            <a:pPr marL="0" indent="0">
              <a:buFont typeface="Wingdings" pitchFamily="2" charset="2"/>
              <a:buNone/>
            </a:pPr>
            <a:r>
              <a:rPr lang="sv-SE" altLang="sv-SE" sz="1600" dirty="0">
                <a:latin typeface="Calibri" panose="020F0502020204030204" pitchFamily="34" charset="0"/>
              </a:rPr>
              <a:t>	</a:t>
            </a:r>
            <a:r>
              <a:rPr lang="sv-SE" altLang="sv-SE" sz="1600" dirty="0" smtClean="0">
                <a:latin typeface="Calibri" panose="020F0502020204030204" pitchFamily="34" charset="0"/>
              </a:rPr>
              <a:t>			(</a:t>
            </a:r>
            <a:r>
              <a:rPr lang="sv-SE" altLang="sv-SE" sz="1600" dirty="0" err="1" smtClean="0">
                <a:latin typeface="Calibri" panose="020F0502020204030204" pitchFamily="34" charset="0"/>
              </a:rPr>
              <a:t>Betse</a:t>
            </a:r>
            <a:r>
              <a:rPr lang="sv-SE" altLang="sv-SE" sz="1600" dirty="0" smtClean="0">
                <a:latin typeface="Calibri" panose="020F0502020204030204" pitchFamily="34" charset="0"/>
              </a:rPr>
              <a:t> C. </a:t>
            </a:r>
            <a:r>
              <a:rPr lang="sv-SE" altLang="sv-SE" sz="1600" dirty="0" err="1" smtClean="0">
                <a:latin typeface="Calibri" panose="020F0502020204030204" pitchFamily="34" charset="0"/>
              </a:rPr>
              <a:t>Esber</a:t>
            </a:r>
            <a:r>
              <a:rPr lang="sv-SE" altLang="sv-SE" sz="1600" dirty="0" smtClean="0">
                <a:latin typeface="Calibri" panose="020F0502020204030204" pitchFamily="34" charset="0"/>
              </a:rPr>
              <a:t>, PhD, </a:t>
            </a:r>
            <a:r>
              <a:rPr lang="sv-SE" altLang="sv-SE" sz="1600" i="1" dirty="0" smtClean="0">
                <a:latin typeface="Calibri" panose="020F0502020204030204" pitchFamily="34" charset="0"/>
              </a:rPr>
              <a:t>Pennsylvania State University)</a:t>
            </a:r>
          </a:p>
        </p:txBody>
      </p:sp>
    </p:spTree>
    <p:extLst>
      <p:ext uri="{BB962C8B-B14F-4D97-AF65-F5344CB8AC3E}">
        <p14:creationId xmlns:p14="http://schemas.microsoft.com/office/powerpoint/2010/main" val="2715971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3" y="548680"/>
            <a:ext cx="7080787" cy="531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99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1187624" y="2492896"/>
            <a:ext cx="8270875" cy="213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291" tIns="32146" rIns="64291" bIns="32146">
            <a:spAutoFit/>
          </a:bodyPr>
          <a:lstStyle>
            <a:lvl1pPr marL="371475" indent="-371475">
              <a:spcBef>
                <a:spcPct val="20000"/>
              </a:spcBef>
              <a:buFont typeface="Arial" pitchFamily="34" charset="0"/>
              <a:tabLst>
                <a:tab pos="8001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tabLst>
                <a:tab pos="8001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tabLst>
                <a:tab pos="8001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tabLst>
                <a:tab pos="8001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tabLst>
                <a:tab pos="8001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8001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8001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8001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800100" algn="l"/>
              </a:tabLs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ts val="85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sv-SE" altLang="sv-SE" sz="2800" dirty="0" smtClean="0">
                <a:latin typeface="Calibri" pitchFamily="34" charset="0"/>
                <a:cs typeface="Arial" pitchFamily="34" charset="0"/>
              </a:rPr>
              <a:t>Globalizzazione</a:t>
            </a:r>
          </a:p>
          <a:p>
            <a:pPr>
              <a:spcBef>
                <a:spcPts val="85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sv-SE" altLang="sv-SE" sz="2800" dirty="0" smtClean="0">
                <a:latin typeface="Calibri" pitchFamily="34" charset="0"/>
                <a:cs typeface="Arial" pitchFamily="34" charset="0"/>
              </a:rPr>
              <a:t>Flussi migratori e mobilità</a:t>
            </a:r>
          </a:p>
          <a:p>
            <a:pPr>
              <a:spcBef>
                <a:spcPts val="85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it-IT" altLang="sv-SE" sz="2800" dirty="0">
                <a:latin typeface="Calibri" pitchFamily="34" charset="0"/>
                <a:cs typeface="Arial" pitchFamily="34" charset="0"/>
              </a:rPr>
              <a:t>Conflitti in corso </a:t>
            </a:r>
            <a:r>
              <a:rPr lang="it-IT" altLang="sv-SE" sz="2800" dirty="0" smtClean="0">
                <a:latin typeface="Calibri" pitchFamily="34" charset="0"/>
                <a:cs typeface="Arial" pitchFamily="34" charset="0"/>
              </a:rPr>
              <a:t>ed emergenti</a:t>
            </a:r>
          </a:p>
          <a:p>
            <a:pPr>
              <a:spcBef>
                <a:spcPts val="850"/>
              </a:spcBef>
              <a:buClr>
                <a:srgbClr val="002060"/>
              </a:buClr>
              <a:buFont typeface="Wingdings" pitchFamily="2" charset="2"/>
              <a:buChar char="§"/>
              <a:defRPr/>
            </a:pPr>
            <a:r>
              <a:rPr lang="it-IT" altLang="sv-SE" sz="2800" dirty="0">
                <a:latin typeface="Calibri" pitchFamily="34" charset="0"/>
                <a:cs typeface="Arial" pitchFamily="34" charset="0"/>
              </a:rPr>
              <a:t>Sfide </a:t>
            </a:r>
            <a:r>
              <a:rPr lang="it-IT" altLang="sv-SE" sz="2800" dirty="0" smtClean="0">
                <a:latin typeface="Calibri" pitchFamily="34" charset="0"/>
                <a:cs typeface="Arial" pitchFamily="34" charset="0"/>
              </a:rPr>
              <a:t>per l'umanità </a:t>
            </a:r>
            <a:r>
              <a:rPr lang="it-IT" altLang="sv-SE" sz="2800" dirty="0">
                <a:latin typeface="Calibri" pitchFamily="34" charset="0"/>
                <a:cs typeface="Arial" pitchFamily="34" charset="0"/>
              </a:rPr>
              <a:t>- necessità di sostenibilità</a:t>
            </a:r>
            <a:endParaRPr lang="sv-SE" altLang="sv-SE" sz="2800" dirty="0" smtClean="0">
              <a:latin typeface="Calibri" pitchFamily="34" charset="0"/>
              <a:cs typeface="Arial" pitchFamily="34" charset="0"/>
            </a:endParaRPr>
          </a:p>
        </p:txBody>
      </p:sp>
      <p:sp>
        <p:nvSpPr>
          <p:cNvPr id="4100" name="TextBox 6"/>
          <p:cNvSpPr txBox="1">
            <a:spLocks noChangeArrowheads="1"/>
          </p:cNvSpPr>
          <p:nvPr/>
        </p:nvSpPr>
        <p:spPr bwMode="auto">
          <a:xfrm>
            <a:off x="179512" y="213716"/>
            <a:ext cx="6750705" cy="1049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4291" tIns="32146" rIns="64291" bIns="32146">
            <a:spAutoFit/>
          </a:bodyPr>
          <a:lstStyle>
            <a:lvl1pPr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sv-SE" sz="32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La società di oggi - diversa </a:t>
            </a:r>
            <a:r>
              <a:rPr lang="it-IT" altLang="sv-SE" sz="32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per</a:t>
            </a:r>
            <a:endParaRPr lang="it-IT" altLang="sv-SE" sz="3200" b="1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it-IT" altLang="sv-SE" sz="32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definizione </a:t>
            </a:r>
            <a:r>
              <a:rPr lang="it-IT" altLang="sv-SE" sz="3200" b="1" dirty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e fragile in molti </a:t>
            </a:r>
            <a:r>
              <a:rPr lang="it-IT" altLang="sv-SE" sz="3200" b="1" dirty="0" smtClean="0">
                <a:solidFill>
                  <a:srgbClr val="002060"/>
                </a:solidFill>
                <a:latin typeface="Calibri" pitchFamily="34" charset="0"/>
                <a:cs typeface="Arial" charset="0"/>
              </a:rPr>
              <a:t>aspetti</a:t>
            </a:r>
            <a:endParaRPr lang="sv-SE" altLang="sv-SE" sz="3200" b="1" dirty="0">
              <a:solidFill>
                <a:srgbClr val="00206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4102" name="Picture 4" descr="mångfal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010" y="1847"/>
            <a:ext cx="2473842" cy="281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73978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ChangeArrowheads="1"/>
          </p:cNvSpPr>
          <p:nvPr/>
        </p:nvSpPr>
        <p:spPr bwMode="auto">
          <a:xfrm>
            <a:off x="539750" y="404813"/>
            <a:ext cx="4824413" cy="223202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sv-SE" altLang="sv-SE"/>
          </a:p>
        </p:txBody>
      </p:sp>
      <p:sp>
        <p:nvSpPr>
          <p:cNvPr id="22531" name="Title 1"/>
          <p:cNvSpPr>
            <a:spLocks noGrp="1"/>
          </p:cNvSpPr>
          <p:nvPr>
            <p:ph type="title"/>
          </p:nvPr>
        </p:nvSpPr>
        <p:spPr>
          <a:xfrm>
            <a:off x="539750" y="549275"/>
            <a:ext cx="4679950" cy="2189163"/>
          </a:xfrm>
        </p:spPr>
        <p:txBody>
          <a:bodyPr/>
          <a:lstStyle/>
          <a:p>
            <a:r>
              <a:rPr lang="en-US" altLang="sv-SE" sz="2400" b="1" dirty="0" smtClean="0"/>
              <a:t>Surviving Post-merger ‘Culture Clash’: Can Cultural Leadership Lessen the Casualties? </a:t>
            </a:r>
            <a:br>
              <a:rPr lang="en-US" altLang="sv-SE" sz="2400" b="1" dirty="0" smtClean="0"/>
            </a:br>
            <a:r>
              <a:rPr lang="en-US" altLang="sv-SE" sz="2400" dirty="0" smtClean="0">
                <a:hlinkClick r:id="rId2" action="ppaction://hlinkfile"/>
              </a:rPr>
              <a:t>Michelle C. Bligh</a:t>
            </a:r>
            <a:r>
              <a:rPr lang="en-US" altLang="sv-SE" sz="2400" dirty="0" smtClean="0"/>
              <a:t/>
            </a:r>
            <a:br>
              <a:rPr lang="en-US" altLang="sv-SE" sz="2400" dirty="0" smtClean="0"/>
            </a:br>
            <a:endParaRPr lang="sv-SE" altLang="sv-SE" sz="2400" dirty="0" smtClean="0"/>
          </a:p>
        </p:txBody>
      </p:sp>
      <p:pic>
        <p:nvPicPr>
          <p:cNvPr id="22532" name="Content Placeholder 4" descr="humanrelationstidskrift.gi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260350"/>
            <a:ext cx="2911475" cy="3784600"/>
          </a:xfrm>
        </p:spPr>
      </p:pic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6084888" y="1557338"/>
            <a:ext cx="2554287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sv-SE" b="1"/>
              <a:t>When Cultures Collide: The Anatomy of a Merger</a:t>
            </a:r>
          </a:p>
          <a:p>
            <a:pPr eaLnBrk="1" hangingPunct="1"/>
            <a:r>
              <a:rPr lang="en-US" altLang="sv-SE">
                <a:hlinkClick r:id="rId4" action="ppaction://hlinkfile"/>
              </a:rPr>
              <a:t>Anthony F. Buono</a:t>
            </a:r>
            <a:r>
              <a:rPr lang="en-US" altLang="sv-SE"/>
              <a:t> </a:t>
            </a:r>
          </a:p>
          <a:p>
            <a:pPr lvl="1" eaLnBrk="1" hangingPunct="1"/>
            <a:r>
              <a:rPr lang="en-US" altLang="sv-SE" i="1"/>
              <a:t>Bentley College</a:t>
            </a:r>
            <a:endParaRPr lang="en-US" altLang="sv-SE"/>
          </a:p>
        </p:txBody>
      </p:sp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4067175" y="4941168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sv-SE" b="1" dirty="0"/>
              <a:t>Culture Shock! How to Survive a Merger</a:t>
            </a:r>
          </a:p>
          <a:p>
            <a:pPr eaLnBrk="1" hangingPunct="1"/>
            <a:r>
              <a:rPr lang="en-US" altLang="sv-SE" dirty="0"/>
              <a:t>By </a:t>
            </a:r>
            <a:r>
              <a:rPr lang="en-US" altLang="sv-SE" dirty="0">
                <a:hlinkClick r:id="rId5"/>
              </a:rPr>
              <a:t>Liz </a:t>
            </a:r>
            <a:r>
              <a:rPr lang="en-US" altLang="sv-SE" dirty="0" err="1">
                <a:hlinkClick r:id="rId5"/>
              </a:rPr>
              <a:t>Wolgemuth</a:t>
            </a:r>
            <a:r>
              <a:rPr lang="en-US" altLang="sv-SE" dirty="0"/>
              <a:t> </a:t>
            </a:r>
          </a:p>
          <a:p>
            <a:pPr eaLnBrk="1" hangingPunct="1"/>
            <a:r>
              <a:rPr lang="en-US" altLang="sv-SE" dirty="0"/>
              <a:t>Posted: March 31, 2008</a:t>
            </a:r>
          </a:p>
        </p:txBody>
      </p:sp>
      <p:pic>
        <p:nvPicPr>
          <p:cNvPr id="22536" name="Picture 2" descr="http://script.tailsweep.com/siteplacementhit/215266?sitePlacements=4,1&amp;tsSession=&amp;tsUid=-4900025580934780534&amp;tsUV=&amp;tsUrl=&amp;tsUUI=1886730777&amp;tsLho=www.uppsatser.se&amp;tsQu=&amp;tsRef=http%3A%2F%2Fwww.google.se%2Furl%3Fsa%3Dt%26source%3Dweb%26cd%3D1%26ved%3D0CBcQFjAA%26url%3Dhttp%253A%252F%252Fwww.uppsatser.se%252Fuppsats%252F6024de68dd%252F%26rct%3Dj%26q%3D%252Bfusion%2520%252Bf%25C3%25B6retagskultur%26ei%3DSx2HTebLM4rAswbfnZW1Aw%26usg%3DAFQjCNEu8qY2sVGG7IusX_p_lRIe_VGH_g&amp;tsLP=/uppsats/6024de68dd/&amp;tsSW=1680&amp;tsSH=1050&amp;tsSC=32&amp;tsPD=undefin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136525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005834"/>
            <a:ext cx="3836549" cy="183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76672"/>
            <a:ext cx="5558094" cy="4790548"/>
          </a:xfrm>
        </p:spPr>
      </p:pic>
    </p:spTree>
    <p:extLst>
      <p:ext uri="{BB962C8B-B14F-4D97-AF65-F5344CB8AC3E}">
        <p14:creationId xmlns:p14="http://schemas.microsoft.com/office/powerpoint/2010/main" val="3690653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17" t="7751" r="18349"/>
          <a:stretch/>
        </p:blipFill>
        <p:spPr>
          <a:xfrm>
            <a:off x="43669" y="288052"/>
            <a:ext cx="9061320" cy="5716035"/>
          </a:xfrm>
        </p:spPr>
      </p:pic>
    </p:spTree>
    <p:extLst>
      <p:ext uri="{BB962C8B-B14F-4D97-AF65-F5344CB8AC3E}">
        <p14:creationId xmlns:p14="http://schemas.microsoft.com/office/powerpoint/2010/main" val="2165900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3059113" y="188913"/>
            <a:ext cx="3025775" cy="503237"/>
          </a:xfrm>
        </p:spPr>
        <p:txBody>
          <a:bodyPr/>
          <a:lstStyle/>
          <a:p>
            <a:r>
              <a:rPr lang="sv-SE" sz="2800" b="1" dirty="0" smtClean="0">
                <a:solidFill>
                  <a:srgbClr val="FF0000"/>
                </a:solidFill>
              </a:rPr>
              <a:t>Multi</a:t>
            </a:r>
            <a:r>
              <a:rPr lang="sv-SE" sz="2800" b="1" dirty="0" smtClean="0"/>
              <a:t>culturale</a:t>
            </a:r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 smtClean="0"/>
          </a:p>
        </p:txBody>
      </p:sp>
      <p:pic>
        <p:nvPicPr>
          <p:cNvPr id="3072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981075"/>
            <a:ext cx="2778125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981075"/>
            <a:ext cx="2808288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1116013" y="3213100"/>
            <a:ext cx="6461125" cy="2734064"/>
            <a:chOff x="1116013" y="3213100"/>
            <a:chExt cx="6461125" cy="2734064"/>
          </a:xfrm>
        </p:grpSpPr>
        <p:sp>
          <p:nvSpPr>
            <p:cNvPr id="6" name="Content Placeholder 2"/>
            <p:cNvSpPr txBox="1">
              <a:spLocks/>
            </p:cNvSpPr>
            <p:nvPr/>
          </p:nvSpPr>
          <p:spPr bwMode="auto">
            <a:xfrm>
              <a:off x="3065463" y="3213100"/>
              <a:ext cx="3024187" cy="504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defRPr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1143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600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–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20574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5146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9718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4290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886200" indent="-228600" algn="l" rtl="0" eaLnBrk="1" fontAlgn="base" hangingPunct="1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>
                <a:defRPr/>
              </a:pPr>
              <a:r>
                <a:rPr lang="sv-SE" sz="2800" b="1" kern="0" dirty="0" smtClean="0">
                  <a:solidFill>
                    <a:srgbClr val="FF0000"/>
                  </a:solidFill>
                </a:rPr>
                <a:t>Inter</a:t>
              </a:r>
              <a:r>
                <a:rPr lang="sv-SE" sz="2800" b="1" kern="0" dirty="0" smtClean="0"/>
                <a:t>culturale</a:t>
              </a:r>
            </a:p>
            <a:p>
              <a:pPr>
                <a:defRPr/>
              </a:pPr>
              <a:endParaRPr lang="sv-SE" kern="0" dirty="0" smtClean="0"/>
            </a:p>
            <a:p>
              <a:pPr>
                <a:defRPr/>
              </a:pPr>
              <a:endParaRPr lang="sv-SE" kern="0" dirty="0" smtClean="0"/>
            </a:p>
            <a:p>
              <a:pPr>
                <a:defRPr/>
              </a:pPr>
              <a:endParaRPr lang="sv-SE" kern="0" dirty="0" smtClean="0"/>
            </a:p>
            <a:p>
              <a:pPr>
                <a:defRPr/>
              </a:pPr>
              <a:endParaRPr lang="sv-SE" kern="0" dirty="0" smtClean="0"/>
            </a:p>
            <a:p>
              <a:pPr>
                <a:defRPr/>
              </a:pPr>
              <a:endParaRPr lang="sv-SE" kern="0" dirty="0" smtClean="0"/>
            </a:p>
            <a:p>
              <a:pPr>
                <a:defRPr/>
              </a:pPr>
              <a:endParaRPr lang="sv-SE" kern="0" dirty="0"/>
            </a:p>
          </p:txBody>
        </p:sp>
        <p:pic>
          <p:nvPicPr>
            <p:cNvPr id="3072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9875" y="3717180"/>
              <a:ext cx="2387263" cy="2116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yaelBrian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013" y="3819886"/>
              <a:ext cx="2778125" cy="21272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56556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ubtitle 2"/>
          <p:cNvSpPr txBox="1">
            <a:spLocks/>
          </p:cNvSpPr>
          <p:nvPr/>
        </p:nvSpPr>
        <p:spPr bwMode="auto">
          <a:xfrm>
            <a:off x="571500" y="2798763"/>
            <a:ext cx="8072438" cy="292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75" indent="-3175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002060"/>
              </a:buClr>
            </a:pPr>
            <a:r>
              <a:rPr lang="it-IT" sz="3200" dirty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La comunicazione interculturale è un processo in cui le persone provenienti da diverse culture integrano le proprie risorse, sforzandosi di ottenere un risultato ottimale che non </a:t>
            </a:r>
            <a:r>
              <a:rPr lang="it-IT" sz="3200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può </a:t>
            </a:r>
            <a:r>
              <a:rPr lang="it-IT" sz="3200" dirty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essere </a:t>
            </a:r>
            <a:r>
              <a:rPr lang="it-IT" sz="3200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raggiunto </a:t>
            </a:r>
            <a:r>
              <a:rPr lang="it-IT" sz="3200" dirty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da nessuna cultura singolarmente</a:t>
            </a:r>
            <a:r>
              <a:rPr lang="sv-SE" sz="3200" dirty="0" smtClean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                        </a:t>
            </a:r>
            <a:r>
              <a:rPr lang="sv-SE" sz="1800" dirty="0">
                <a:latin typeface="Calibri" pitchFamily="34" charset="0"/>
                <a:ea typeface="ＭＳ Ｐゴシック" pitchFamily="34" charset="-128"/>
                <a:cs typeface="Times New Roman" pitchFamily="18" charset="0"/>
              </a:rPr>
              <a:t>(Klyukanov 2005)</a:t>
            </a:r>
          </a:p>
        </p:txBody>
      </p:sp>
      <p:pic>
        <p:nvPicPr>
          <p:cNvPr id="76803" name="Picture 18" descr="mangfa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142875"/>
            <a:ext cx="1928812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69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>
          <a:xfrm>
            <a:off x="551650" y="548680"/>
            <a:ext cx="8352928" cy="7556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altLang="sv-SE" sz="3600" b="1" dirty="0">
                <a:solidFill>
                  <a:srgbClr val="002060"/>
                </a:solidFill>
                <a:latin typeface="Calibri" panose="020F0502020204030204" pitchFamily="34" charset="0"/>
              </a:rPr>
              <a:t>Competenze in Comunicazione Interculturale </a:t>
            </a:r>
            <a:endParaRPr lang="sv-SE" altLang="sv-SE" sz="3600" b="1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99331" name="Content Placeholder 2"/>
          <p:cNvSpPr>
            <a:spLocks noGrp="1"/>
          </p:cNvSpPr>
          <p:nvPr>
            <p:ph sz="half" idx="1"/>
          </p:nvPr>
        </p:nvSpPr>
        <p:spPr>
          <a:xfrm>
            <a:off x="657880" y="1916113"/>
            <a:ext cx="7920111" cy="345710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altLang="sv-SE" sz="3200" dirty="0" smtClean="0">
                <a:latin typeface="Calibri" panose="020F0502020204030204" pitchFamily="34" charset="0"/>
              </a:rPr>
              <a:t>"</a:t>
            </a:r>
            <a:r>
              <a:rPr lang="it-IT" altLang="sv-SE" sz="3200" i="1" dirty="0">
                <a:latin typeface="Calibri" panose="020F0502020204030204" pitchFamily="34" charset="0"/>
              </a:rPr>
              <a:t>Il </a:t>
            </a:r>
            <a:r>
              <a:rPr lang="it-IT" altLang="sv-SE" sz="3200" i="1" dirty="0" smtClean="0">
                <a:latin typeface="Calibri" panose="020F0502020204030204" pitchFamily="34" charset="0"/>
              </a:rPr>
              <a:t>livello grazie al quale </a:t>
            </a:r>
            <a:r>
              <a:rPr lang="it-IT" altLang="sv-SE" sz="3200" i="1" dirty="0">
                <a:latin typeface="Calibri" panose="020F0502020204030204" pitchFamily="34" charset="0"/>
              </a:rPr>
              <a:t>un individuo è in grado di scambiare informazioni in modo efficace e appropriato con individui che sono culturalmente dissimili </a:t>
            </a:r>
            <a:r>
              <a:rPr lang="en-US" altLang="sv-SE" sz="3200" dirty="0" smtClean="0">
                <a:latin typeface="Calibri" panose="020F0502020204030204" pitchFamily="34" charset="0"/>
              </a:rPr>
              <a:t>“</a:t>
            </a:r>
          </a:p>
          <a:p>
            <a:pPr marL="0" indent="0">
              <a:buFont typeface="Arial" charset="0"/>
              <a:buNone/>
            </a:pPr>
            <a:r>
              <a:rPr lang="en-US" altLang="sv-SE" sz="3200" dirty="0" smtClean="0">
                <a:latin typeface="Calibri" panose="020F0502020204030204" pitchFamily="34" charset="0"/>
              </a:rPr>
              <a:t>					      </a:t>
            </a:r>
            <a:r>
              <a:rPr lang="en-US" altLang="sv-SE" sz="1600" dirty="0" smtClean="0">
                <a:latin typeface="Calibri" panose="020F0502020204030204" pitchFamily="34" charset="0"/>
              </a:rPr>
              <a:t>(Rogers &amp; </a:t>
            </a:r>
            <a:r>
              <a:rPr lang="en-US" altLang="sv-SE" sz="1600" dirty="0" err="1" smtClean="0">
                <a:latin typeface="Calibri" panose="020F0502020204030204" pitchFamily="34" charset="0"/>
              </a:rPr>
              <a:t>Steinfatt</a:t>
            </a:r>
            <a:r>
              <a:rPr lang="en-US" altLang="sv-SE" sz="1600" dirty="0" smtClean="0">
                <a:latin typeface="Calibri" panose="020F0502020204030204" pitchFamily="34" charset="0"/>
              </a:rPr>
              <a:t> 1998)</a:t>
            </a:r>
            <a:endParaRPr lang="sv-SE" altLang="sv-SE" sz="16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42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684213" y="549275"/>
            <a:ext cx="7743825" cy="6327775"/>
            <a:chOff x="683568" y="548680"/>
            <a:chExt cx="7744088" cy="6328370"/>
          </a:xfrm>
        </p:grpSpPr>
        <p:pic>
          <p:nvPicPr>
            <p:cNvPr id="20484" name="Picture 3" descr="iccsystemsvensk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6419" y="620688"/>
              <a:ext cx="5980113" cy="48799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85" name="Text Box 4"/>
            <p:cNvSpPr txBox="1">
              <a:spLocks noChangeArrowheads="1"/>
            </p:cNvSpPr>
            <p:nvPr/>
          </p:nvSpPr>
          <p:spPr bwMode="auto">
            <a:xfrm>
              <a:off x="6559965" y="5805264"/>
              <a:ext cx="186769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sv-SE" altLang="sv-SE" sz="1200">
                  <a:latin typeface="Calibri" pitchFamily="34" charset="0"/>
                  <a:cs typeface="Arial" charset="0"/>
                </a:rPr>
                <a:t>(based on Klyukanov 2005)</a:t>
              </a:r>
              <a:endParaRPr lang="en-US" altLang="sv-SE" sz="1200">
                <a:latin typeface="Calibri" pitchFamily="34" charset="0"/>
                <a:cs typeface="Arial" charset="0"/>
              </a:endParaRPr>
            </a:p>
          </p:txBody>
        </p:sp>
        <p:pic>
          <p:nvPicPr>
            <p:cNvPr id="20486" name="Picture 9" descr="books 002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548680"/>
              <a:ext cx="2374900" cy="178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7" name="Picture 2" descr="puzzled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4233862"/>
              <a:ext cx="1947862" cy="1762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488" name="Picture 11" descr="feeling-1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9138" y="1737043"/>
              <a:ext cx="2224087" cy="1862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89" name="Date Placeholder 3"/>
            <p:cNvSpPr txBox="1">
              <a:spLocks/>
            </p:cNvSpPr>
            <p:nvPr/>
          </p:nvSpPr>
          <p:spPr bwMode="auto">
            <a:xfrm>
              <a:off x="4081463" y="6486525"/>
              <a:ext cx="1717675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v-SE" altLang="sv-SE" sz="140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20490" name="Rectangle 1"/>
            <p:cNvSpPr>
              <a:spLocks noChangeArrowheads="1"/>
            </p:cNvSpPr>
            <p:nvPr/>
          </p:nvSpPr>
          <p:spPr bwMode="auto">
            <a:xfrm>
              <a:off x="5500484" y="1394507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v-SE" altLang="sv-SE">
                <a:latin typeface="Arial" charset="0"/>
                <a:cs typeface="Arial" charset="0"/>
              </a:endParaRPr>
            </a:p>
          </p:txBody>
        </p:sp>
        <p:sp>
          <p:nvSpPr>
            <p:cNvPr id="20491" name="Rectangle 9"/>
            <p:cNvSpPr>
              <a:spLocks noChangeArrowheads="1"/>
            </p:cNvSpPr>
            <p:nvPr/>
          </p:nvSpPr>
          <p:spPr bwMode="auto">
            <a:xfrm>
              <a:off x="5227692" y="1261140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v-SE" altLang="sv-SE">
                <a:latin typeface="Arial" charset="0"/>
                <a:cs typeface="Arial" charset="0"/>
              </a:endParaRPr>
            </a:p>
          </p:txBody>
        </p:sp>
        <p:sp>
          <p:nvSpPr>
            <p:cNvPr id="20492" name="Rectangle 10"/>
            <p:cNvSpPr>
              <a:spLocks noChangeArrowheads="1"/>
            </p:cNvSpPr>
            <p:nvPr/>
          </p:nvSpPr>
          <p:spPr bwMode="auto">
            <a:xfrm>
              <a:off x="4841364" y="1162844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v-SE" altLang="sv-SE">
                <a:latin typeface="Arial" charset="0"/>
                <a:cs typeface="Arial" charset="0"/>
              </a:endParaRPr>
            </a:p>
          </p:txBody>
        </p:sp>
        <p:sp>
          <p:nvSpPr>
            <p:cNvPr id="20493" name="Rectangle 11"/>
            <p:cNvSpPr>
              <a:spLocks noChangeArrowheads="1"/>
            </p:cNvSpPr>
            <p:nvPr/>
          </p:nvSpPr>
          <p:spPr bwMode="auto">
            <a:xfrm>
              <a:off x="4499992" y="1167232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v-SE" altLang="sv-SE">
                <a:latin typeface="Arial" charset="0"/>
                <a:cs typeface="Arial" charset="0"/>
              </a:endParaRPr>
            </a:p>
          </p:txBody>
        </p:sp>
        <p:sp>
          <p:nvSpPr>
            <p:cNvPr id="20494" name="Rectangle 12"/>
            <p:cNvSpPr>
              <a:spLocks noChangeArrowheads="1"/>
            </p:cNvSpPr>
            <p:nvPr/>
          </p:nvSpPr>
          <p:spPr bwMode="auto">
            <a:xfrm>
              <a:off x="4211960" y="1263432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v-SE" altLang="sv-SE">
                <a:latin typeface="Arial" charset="0"/>
                <a:cs typeface="Arial" charset="0"/>
              </a:endParaRPr>
            </a:p>
          </p:txBody>
        </p:sp>
        <p:sp>
          <p:nvSpPr>
            <p:cNvPr id="20495" name="Rectangle 13"/>
            <p:cNvSpPr>
              <a:spLocks noChangeArrowheads="1"/>
            </p:cNvSpPr>
            <p:nvPr/>
          </p:nvSpPr>
          <p:spPr bwMode="auto">
            <a:xfrm>
              <a:off x="3923928" y="1412039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v-SE" altLang="sv-SE">
                <a:latin typeface="Arial" charset="0"/>
                <a:cs typeface="Arial" charset="0"/>
              </a:endParaRPr>
            </a:p>
          </p:txBody>
        </p:sp>
        <p:sp>
          <p:nvSpPr>
            <p:cNvPr id="20496" name="Rectangle 14"/>
            <p:cNvSpPr>
              <a:spLocks noChangeArrowheads="1"/>
            </p:cNvSpPr>
            <p:nvPr/>
          </p:nvSpPr>
          <p:spPr bwMode="auto">
            <a:xfrm>
              <a:off x="3666376" y="1665035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v-SE" altLang="sv-SE">
                <a:latin typeface="Arial" charset="0"/>
                <a:cs typeface="Arial" charset="0"/>
              </a:endParaRPr>
            </a:p>
          </p:txBody>
        </p:sp>
        <p:sp>
          <p:nvSpPr>
            <p:cNvPr id="20497" name="Rectangle 15"/>
            <p:cNvSpPr>
              <a:spLocks noChangeArrowheads="1"/>
            </p:cNvSpPr>
            <p:nvPr/>
          </p:nvSpPr>
          <p:spPr bwMode="auto">
            <a:xfrm>
              <a:off x="3495390" y="1916832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v-SE" altLang="sv-SE">
                <a:latin typeface="Arial" charset="0"/>
                <a:cs typeface="Arial" charset="0"/>
              </a:endParaRPr>
            </a:p>
          </p:txBody>
        </p:sp>
        <p:sp>
          <p:nvSpPr>
            <p:cNvPr id="20498" name="Rectangle 16"/>
            <p:cNvSpPr>
              <a:spLocks noChangeArrowheads="1"/>
            </p:cNvSpPr>
            <p:nvPr/>
          </p:nvSpPr>
          <p:spPr bwMode="auto">
            <a:xfrm>
              <a:off x="3491888" y="2293851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v-SE" altLang="sv-SE">
                <a:latin typeface="Arial" charset="0"/>
                <a:cs typeface="Arial" charset="0"/>
              </a:endParaRPr>
            </a:p>
          </p:txBody>
        </p:sp>
        <p:sp>
          <p:nvSpPr>
            <p:cNvPr id="20499" name="Rectangle 17"/>
            <p:cNvSpPr>
              <a:spLocks noChangeArrowheads="1"/>
            </p:cNvSpPr>
            <p:nvPr/>
          </p:nvSpPr>
          <p:spPr bwMode="auto">
            <a:xfrm>
              <a:off x="3772920" y="2378116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v-SE" altLang="sv-SE">
                <a:latin typeface="Arial" charset="0"/>
                <a:cs typeface="Arial" charset="0"/>
              </a:endParaRPr>
            </a:p>
          </p:txBody>
        </p:sp>
        <p:sp>
          <p:nvSpPr>
            <p:cNvPr id="20500" name="Rectangle 18"/>
            <p:cNvSpPr>
              <a:spLocks noChangeArrowheads="1"/>
            </p:cNvSpPr>
            <p:nvPr/>
          </p:nvSpPr>
          <p:spPr bwMode="auto">
            <a:xfrm>
              <a:off x="3995936" y="2596104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v-SE" altLang="sv-SE">
                <a:latin typeface="Arial" charset="0"/>
                <a:cs typeface="Arial" charset="0"/>
              </a:endParaRPr>
            </a:p>
          </p:txBody>
        </p:sp>
        <p:sp>
          <p:nvSpPr>
            <p:cNvPr id="20501" name="Rectangle 19"/>
            <p:cNvSpPr>
              <a:spLocks noChangeArrowheads="1"/>
            </p:cNvSpPr>
            <p:nvPr/>
          </p:nvSpPr>
          <p:spPr bwMode="auto">
            <a:xfrm>
              <a:off x="4130864" y="2852936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v-SE" altLang="sv-SE">
                <a:latin typeface="Arial" charset="0"/>
                <a:cs typeface="Arial" charset="0"/>
              </a:endParaRPr>
            </a:p>
          </p:txBody>
        </p:sp>
        <p:sp>
          <p:nvSpPr>
            <p:cNvPr id="20502" name="Rectangle 20"/>
            <p:cNvSpPr>
              <a:spLocks noChangeArrowheads="1"/>
            </p:cNvSpPr>
            <p:nvPr/>
          </p:nvSpPr>
          <p:spPr bwMode="auto">
            <a:xfrm>
              <a:off x="2195736" y="2988667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v-SE" altLang="sv-SE">
                <a:latin typeface="Arial" charset="0"/>
                <a:cs typeface="Arial" charset="0"/>
              </a:endParaRPr>
            </a:p>
          </p:txBody>
        </p:sp>
        <p:sp>
          <p:nvSpPr>
            <p:cNvPr id="20503" name="Rectangle 21"/>
            <p:cNvSpPr>
              <a:spLocks noChangeArrowheads="1"/>
            </p:cNvSpPr>
            <p:nvPr/>
          </p:nvSpPr>
          <p:spPr bwMode="auto">
            <a:xfrm>
              <a:off x="2339752" y="3527173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v-SE" altLang="sv-SE">
                <a:latin typeface="Arial" charset="0"/>
                <a:cs typeface="Arial" charset="0"/>
              </a:endParaRPr>
            </a:p>
          </p:txBody>
        </p:sp>
        <p:sp>
          <p:nvSpPr>
            <p:cNvPr id="20504" name="Rectangle 22"/>
            <p:cNvSpPr>
              <a:spLocks noChangeArrowheads="1"/>
            </p:cNvSpPr>
            <p:nvPr/>
          </p:nvSpPr>
          <p:spPr bwMode="auto">
            <a:xfrm>
              <a:off x="2599755" y="3861048"/>
              <a:ext cx="72008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v-SE" altLang="sv-SE">
                <a:latin typeface="Arial" charset="0"/>
                <a:cs typeface="Arial" charset="0"/>
              </a:endParaRPr>
            </a:p>
          </p:txBody>
        </p:sp>
        <p:sp>
          <p:nvSpPr>
            <p:cNvPr id="20505" name="Rectangle 23"/>
            <p:cNvSpPr>
              <a:spLocks noChangeArrowheads="1"/>
            </p:cNvSpPr>
            <p:nvPr/>
          </p:nvSpPr>
          <p:spPr bwMode="auto">
            <a:xfrm>
              <a:off x="2985560" y="4161854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v-SE" altLang="sv-SE">
                <a:latin typeface="Arial" charset="0"/>
                <a:cs typeface="Arial" charset="0"/>
              </a:endParaRPr>
            </a:p>
          </p:txBody>
        </p:sp>
        <p:sp>
          <p:nvSpPr>
            <p:cNvPr id="20506" name="Rectangle 24"/>
            <p:cNvSpPr>
              <a:spLocks noChangeArrowheads="1"/>
            </p:cNvSpPr>
            <p:nvPr/>
          </p:nvSpPr>
          <p:spPr bwMode="auto">
            <a:xfrm>
              <a:off x="3419880" y="4293890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v-SE" altLang="sv-SE">
                <a:latin typeface="Arial" charset="0"/>
                <a:cs typeface="Arial" charset="0"/>
              </a:endParaRPr>
            </a:p>
          </p:txBody>
        </p:sp>
        <p:sp>
          <p:nvSpPr>
            <p:cNvPr id="20507" name="Rectangle 25"/>
            <p:cNvSpPr>
              <a:spLocks noChangeArrowheads="1"/>
            </p:cNvSpPr>
            <p:nvPr/>
          </p:nvSpPr>
          <p:spPr bwMode="auto">
            <a:xfrm>
              <a:off x="3772920" y="4277763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v-SE" altLang="sv-SE">
                <a:latin typeface="Arial" charset="0"/>
                <a:cs typeface="Arial" charset="0"/>
              </a:endParaRPr>
            </a:p>
          </p:txBody>
        </p:sp>
        <p:sp>
          <p:nvSpPr>
            <p:cNvPr id="20508" name="Rectangle 26"/>
            <p:cNvSpPr>
              <a:spLocks noChangeArrowheads="1"/>
            </p:cNvSpPr>
            <p:nvPr/>
          </p:nvSpPr>
          <p:spPr bwMode="auto">
            <a:xfrm>
              <a:off x="3830884" y="3977444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v-SE" altLang="sv-SE">
                <a:latin typeface="Arial" charset="0"/>
                <a:cs typeface="Arial" charset="0"/>
              </a:endParaRPr>
            </a:p>
          </p:txBody>
        </p:sp>
        <p:sp>
          <p:nvSpPr>
            <p:cNvPr id="20509" name="Rectangle 27"/>
            <p:cNvSpPr>
              <a:spLocks noChangeArrowheads="1"/>
            </p:cNvSpPr>
            <p:nvPr/>
          </p:nvSpPr>
          <p:spPr bwMode="auto">
            <a:xfrm>
              <a:off x="3866888" y="3560194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v-SE" altLang="sv-SE">
                <a:latin typeface="Arial" charset="0"/>
                <a:cs typeface="Arial" charset="0"/>
              </a:endParaRPr>
            </a:p>
          </p:txBody>
        </p:sp>
        <p:sp>
          <p:nvSpPr>
            <p:cNvPr id="20510" name="Rectangle 28"/>
            <p:cNvSpPr>
              <a:spLocks noChangeArrowheads="1"/>
            </p:cNvSpPr>
            <p:nvPr/>
          </p:nvSpPr>
          <p:spPr bwMode="auto">
            <a:xfrm>
              <a:off x="4058856" y="3284984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v-SE" altLang="sv-SE">
                <a:latin typeface="Arial" charset="0"/>
                <a:cs typeface="Arial" charset="0"/>
              </a:endParaRPr>
            </a:p>
          </p:txBody>
        </p:sp>
        <p:sp>
          <p:nvSpPr>
            <p:cNvPr id="20511" name="Rectangle 29"/>
            <p:cNvSpPr>
              <a:spLocks noChangeArrowheads="1"/>
            </p:cNvSpPr>
            <p:nvPr/>
          </p:nvSpPr>
          <p:spPr bwMode="auto">
            <a:xfrm>
              <a:off x="4466475" y="3083535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v-SE" altLang="sv-SE">
                <a:latin typeface="Arial" charset="0"/>
                <a:cs typeface="Arial" charset="0"/>
              </a:endParaRPr>
            </a:p>
          </p:txBody>
        </p:sp>
        <p:sp>
          <p:nvSpPr>
            <p:cNvPr id="20512" name="Rectangle 30"/>
            <p:cNvSpPr>
              <a:spLocks noChangeArrowheads="1"/>
            </p:cNvSpPr>
            <p:nvPr/>
          </p:nvSpPr>
          <p:spPr bwMode="auto">
            <a:xfrm>
              <a:off x="4803892" y="3119539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v-SE" altLang="sv-SE">
                <a:latin typeface="Arial" charset="0"/>
                <a:cs typeface="Arial" charset="0"/>
              </a:endParaRPr>
            </a:p>
          </p:txBody>
        </p:sp>
        <p:sp>
          <p:nvSpPr>
            <p:cNvPr id="20513" name="Rectangle 31"/>
            <p:cNvSpPr>
              <a:spLocks noChangeArrowheads="1"/>
            </p:cNvSpPr>
            <p:nvPr/>
          </p:nvSpPr>
          <p:spPr bwMode="auto">
            <a:xfrm>
              <a:off x="5076056" y="3011527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v-SE" altLang="sv-SE">
                <a:latin typeface="Arial" charset="0"/>
                <a:cs typeface="Arial" charset="0"/>
              </a:endParaRPr>
            </a:p>
          </p:txBody>
        </p:sp>
        <p:sp>
          <p:nvSpPr>
            <p:cNvPr id="20514" name="Rectangle 32"/>
            <p:cNvSpPr>
              <a:spLocks noChangeArrowheads="1"/>
            </p:cNvSpPr>
            <p:nvPr/>
          </p:nvSpPr>
          <p:spPr bwMode="auto">
            <a:xfrm>
              <a:off x="5489300" y="2988667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v-SE" altLang="sv-SE">
                <a:latin typeface="Arial" charset="0"/>
                <a:cs typeface="Arial" charset="0"/>
              </a:endParaRPr>
            </a:p>
          </p:txBody>
        </p:sp>
        <p:sp>
          <p:nvSpPr>
            <p:cNvPr id="20515" name="Rectangle 33"/>
            <p:cNvSpPr>
              <a:spLocks noChangeArrowheads="1"/>
            </p:cNvSpPr>
            <p:nvPr/>
          </p:nvSpPr>
          <p:spPr bwMode="auto">
            <a:xfrm>
              <a:off x="5610456" y="3356992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v-SE" altLang="sv-SE">
                <a:latin typeface="Arial" charset="0"/>
                <a:cs typeface="Arial" charset="0"/>
              </a:endParaRPr>
            </a:p>
          </p:txBody>
        </p:sp>
        <p:sp>
          <p:nvSpPr>
            <p:cNvPr id="20516" name="Rectangle 34"/>
            <p:cNvSpPr>
              <a:spLocks noChangeArrowheads="1"/>
            </p:cNvSpPr>
            <p:nvPr/>
          </p:nvSpPr>
          <p:spPr bwMode="auto">
            <a:xfrm>
              <a:off x="5646460" y="3788278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v-SE" altLang="sv-SE">
                <a:latin typeface="Arial" charset="0"/>
                <a:cs typeface="Arial" charset="0"/>
              </a:endParaRPr>
            </a:p>
          </p:txBody>
        </p:sp>
        <p:sp>
          <p:nvSpPr>
            <p:cNvPr id="20517" name="Rectangle 35"/>
            <p:cNvSpPr>
              <a:spLocks noChangeArrowheads="1"/>
            </p:cNvSpPr>
            <p:nvPr/>
          </p:nvSpPr>
          <p:spPr bwMode="auto">
            <a:xfrm>
              <a:off x="5572356" y="4277401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v-SE" altLang="sv-SE">
                <a:latin typeface="Arial" charset="0"/>
                <a:cs typeface="Arial" charset="0"/>
              </a:endParaRPr>
            </a:p>
          </p:txBody>
        </p:sp>
        <p:sp>
          <p:nvSpPr>
            <p:cNvPr id="20518" name="Rectangle 36"/>
            <p:cNvSpPr>
              <a:spLocks noChangeArrowheads="1"/>
            </p:cNvSpPr>
            <p:nvPr/>
          </p:nvSpPr>
          <p:spPr bwMode="auto">
            <a:xfrm>
              <a:off x="5386812" y="4633900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v-SE" altLang="sv-SE">
                <a:latin typeface="Arial" charset="0"/>
                <a:cs typeface="Arial" charset="0"/>
              </a:endParaRPr>
            </a:p>
          </p:txBody>
        </p:sp>
        <p:sp>
          <p:nvSpPr>
            <p:cNvPr id="20519" name="Rectangle 37"/>
            <p:cNvSpPr>
              <a:spLocks noChangeArrowheads="1"/>
            </p:cNvSpPr>
            <p:nvPr/>
          </p:nvSpPr>
          <p:spPr bwMode="auto">
            <a:xfrm>
              <a:off x="5019152" y="4986888"/>
              <a:ext cx="72008" cy="720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sv-SE" altLang="sv-SE"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7939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8550"/>
            <a:ext cx="7363318" cy="5752728"/>
          </a:xfrm>
        </p:spPr>
      </p:pic>
      <p:sp>
        <p:nvSpPr>
          <p:cNvPr id="5" name="TextBox 4"/>
          <p:cNvSpPr txBox="1"/>
          <p:nvPr/>
        </p:nvSpPr>
        <p:spPr>
          <a:xfrm>
            <a:off x="6588224" y="5800743"/>
            <a:ext cx="19383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dirty="0" smtClean="0"/>
              <a:t>(TCMC Consulting)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813116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1515366" y="0"/>
            <a:ext cx="6624736" cy="620688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sv-SE" sz="4000" dirty="0" smtClean="0">
                <a:solidFill>
                  <a:srgbClr val="002060"/>
                </a:solidFill>
                <a:latin typeface="Calibri" pitchFamily="34" charset="0"/>
              </a:rPr>
              <a:t>Diversi approcci alla CIC</a:t>
            </a:r>
          </a:p>
        </p:txBody>
      </p:sp>
      <p:sp>
        <p:nvSpPr>
          <p:cNvPr id="9" name="Rectangle 8"/>
          <p:cNvSpPr/>
          <p:nvPr/>
        </p:nvSpPr>
        <p:spPr>
          <a:xfrm>
            <a:off x="1907704" y="692696"/>
            <a:ext cx="66333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3200" i="1" dirty="0" smtClean="0">
                <a:latin typeface="Calibri" pitchFamily="34" charset="0"/>
              </a:rPr>
              <a:t>Culturale generale </a:t>
            </a:r>
            <a:r>
              <a:rPr lang="sv-SE" sz="3200" i="1" dirty="0">
                <a:latin typeface="Calibri" pitchFamily="34" charset="0"/>
              </a:rPr>
              <a:t>+ </a:t>
            </a:r>
            <a:r>
              <a:rPr lang="sv-SE" sz="3200" i="1" dirty="0" smtClean="0">
                <a:latin typeface="Calibri" pitchFamily="34" charset="0"/>
              </a:rPr>
              <a:t>culturale specifico</a:t>
            </a:r>
            <a:endParaRPr lang="sv-SE" sz="3200" dirty="0"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917" y="1124744"/>
            <a:ext cx="8284127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2400" dirty="0">
                <a:latin typeface="Calibri" panose="020F0502020204030204" pitchFamily="34" charset="0"/>
              </a:rPr>
              <a:t>Non prendete niente per </a:t>
            </a:r>
            <a:r>
              <a:rPr lang="it-IT" sz="2400" dirty="0" smtClean="0">
                <a:latin typeface="Calibri" panose="020F0502020204030204" pitchFamily="34" charset="0"/>
              </a:rPr>
              <a:t>scontato</a:t>
            </a:r>
          </a:p>
          <a:p>
            <a:pPr marL="285750" indent="-2857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2400" dirty="0" smtClean="0">
                <a:latin typeface="Calibri" panose="020F0502020204030204" pitchFamily="34" charset="0"/>
              </a:rPr>
              <a:t>Distinguete </a:t>
            </a:r>
            <a:r>
              <a:rPr lang="it-IT" sz="2400" dirty="0">
                <a:latin typeface="Calibri" panose="020F0502020204030204" pitchFamily="34" charset="0"/>
              </a:rPr>
              <a:t>tra generalizzazione e </a:t>
            </a:r>
            <a:r>
              <a:rPr lang="it-IT" sz="2400" dirty="0" err="1" smtClean="0">
                <a:latin typeface="Calibri" panose="020F0502020204030204" pitchFamily="34" charset="0"/>
              </a:rPr>
              <a:t>stereotipizzazione</a:t>
            </a:r>
            <a:endParaRPr lang="it-IT" sz="2400" dirty="0" smtClean="0"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2400" dirty="0" smtClean="0">
                <a:latin typeface="Calibri" panose="020F0502020204030204" pitchFamily="34" charset="0"/>
              </a:rPr>
              <a:t>Riflettete </a:t>
            </a:r>
            <a:r>
              <a:rPr lang="it-IT" sz="2400" dirty="0">
                <a:latin typeface="Calibri" panose="020F0502020204030204" pitchFamily="34" charset="0"/>
              </a:rPr>
              <a:t>sui vostri stereotipi e l'approccio etnocentrico</a:t>
            </a:r>
            <a:endParaRPr lang="sv-SE" sz="2400" dirty="0" smtClean="0"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2400" dirty="0" smtClean="0">
                <a:latin typeface="Calibri" panose="020F0502020204030204" pitchFamily="34" charset="0"/>
              </a:rPr>
              <a:t>Ricordate </a:t>
            </a:r>
            <a:r>
              <a:rPr lang="it-IT" sz="2400" dirty="0">
                <a:latin typeface="Calibri" panose="020F0502020204030204" pitchFamily="34" charset="0"/>
              </a:rPr>
              <a:t>di </a:t>
            </a:r>
            <a:r>
              <a:rPr lang="it-IT" sz="2400" dirty="0" smtClean="0">
                <a:latin typeface="Calibri" panose="020F0502020204030204" pitchFamily="34" charset="0"/>
              </a:rPr>
              <a:t>impegnarvi nella </a:t>
            </a:r>
            <a:r>
              <a:rPr lang="it-IT" sz="2400" dirty="0" err="1" smtClean="0">
                <a:latin typeface="Calibri" panose="020F0502020204030204" pitchFamily="34" charset="0"/>
              </a:rPr>
              <a:t>metacomunicazione</a:t>
            </a:r>
            <a:endParaRPr lang="sv-SE" sz="2400" dirty="0" smtClean="0">
              <a:latin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2400" dirty="0" smtClean="0">
                <a:latin typeface="Calibri" panose="020F0502020204030204" pitchFamily="34" charset="0"/>
              </a:rPr>
              <a:t>Ascoltate attivamente</a:t>
            </a:r>
          </a:p>
          <a:p>
            <a:pPr marL="285750" indent="-2857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it-IT" sz="2400" dirty="0" smtClean="0">
                <a:latin typeface="Calibri" panose="020F0502020204030204" pitchFamily="34" charset="0"/>
              </a:rPr>
              <a:t>Utilizzate i </a:t>
            </a:r>
            <a:r>
              <a:rPr lang="it-IT" sz="2400" dirty="0">
                <a:latin typeface="Calibri" panose="020F0502020204030204" pitchFamily="34" charset="0"/>
              </a:rPr>
              <a:t>feedback per assicurare </a:t>
            </a:r>
            <a:r>
              <a:rPr lang="it-IT" sz="2400" dirty="0" smtClean="0">
                <a:latin typeface="Calibri" panose="020F0502020204030204" pitchFamily="34" charset="0"/>
              </a:rPr>
              <a:t>una </a:t>
            </a:r>
            <a:r>
              <a:rPr lang="it-IT" sz="2400" dirty="0">
                <a:latin typeface="Calibri" panose="020F0502020204030204" pitchFamily="34" charset="0"/>
              </a:rPr>
              <a:t>comunicazione </a:t>
            </a:r>
            <a:r>
              <a:rPr lang="it-IT" sz="2400" dirty="0" smtClean="0">
                <a:latin typeface="Calibri" panose="020F0502020204030204" pitchFamily="34" charset="0"/>
              </a:rPr>
              <a:t>«hi-fi»</a:t>
            </a:r>
          </a:p>
          <a:p>
            <a:pPr marL="285750" indent="-2857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2400" dirty="0" smtClean="0">
                <a:latin typeface="Calibri" panose="020F0502020204030204" pitchFamily="34" charset="0"/>
              </a:rPr>
              <a:t>Praticate il cambio di prospettiva e considerate le alternative</a:t>
            </a:r>
          </a:p>
          <a:p>
            <a:pPr marL="285750" indent="-2857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2400" dirty="0" smtClean="0">
                <a:latin typeface="Calibri" panose="020F0502020204030204" pitchFamily="34" charset="0"/>
              </a:rPr>
              <a:t>Osate uscire dalla vostra comfort zone</a:t>
            </a:r>
          </a:p>
          <a:p>
            <a:pPr marL="285750" indent="-285750">
              <a:lnSpc>
                <a:spcPct val="150000"/>
              </a:lnSpc>
              <a:buClr>
                <a:schemeClr val="tx2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sv-SE" sz="2400" dirty="0" smtClean="0">
                <a:latin typeface="Calibri" panose="020F0502020204030204" pitchFamily="34" charset="0"/>
              </a:rPr>
              <a:t>Praticate D-C-V (Descrizione – Comprensione – Valutazione)</a:t>
            </a:r>
          </a:p>
        </p:txBody>
      </p:sp>
    </p:spTree>
    <p:extLst>
      <p:ext uri="{BB962C8B-B14F-4D97-AF65-F5344CB8AC3E}">
        <p14:creationId xmlns:p14="http://schemas.microsoft.com/office/powerpoint/2010/main" val="316332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10"/>
          <p:cNvGrpSpPr>
            <a:grpSpLocks/>
          </p:cNvGrpSpPr>
          <p:nvPr/>
        </p:nvGrpSpPr>
        <p:grpSpPr bwMode="auto">
          <a:xfrm>
            <a:off x="275969" y="3526093"/>
            <a:ext cx="4289425" cy="2376487"/>
            <a:chOff x="240" y="3072"/>
            <a:chExt cx="2736" cy="1056"/>
          </a:xfrm>
        </p:grpSpPr>
        <p:sp>
          <p:nvSpPr>
            <p:cNvPr id="6" name="Rectangle 11"/>
            <p:cNvSpPr>
              <a:spLocks noChangeArrowheads="1"/>
            </p:cNvSpPr>
            <p:nvPr/>
          </p:nvSpPr>
          <p:spPr bwMode="auto">
            <a:xfrm>
              <a:off x="288" y="3120"/>
              <a:ext cx="2688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2060"/>
                </a:buClr>
                <a:buFont typeface="Wingdings" pitchFamily="2" charset="2"/>
                <a:buNone/>
                <a:defRPr/>
              </a:pPr>
              <a:r>
                <a:rPr lang="sv-SE" sz="2600" dirty="0" smtClean="0">
                  <a:latin typeface="Calibri" panose="020F0502020204030204" pitchFamily="34" charset="0"/>
                </a:rPr>
                <a:t>Adattamento Psicologico:</a:t>
              </a:r>
              <a:endParaRPr lang="sv-SE" sz="2600" dirty="0">
                <a:latin typeface="Calibri" panose="020F0502020204030204" pitchFamily="34" charset="0"/>
              </a:endParaRPr>
            </a:p>
            <a:p>
              <a:pPr marL="342900" indent="-342900">
                <a:spcBef>
                  <a:spcPct val="20000"/>
                </a:spcBef>
                <a:buClr>
                  <a:srgbClr val="002060"/>
                </a:buClr>
                <a:buFont typeface="Wingdings" pitchFamily="2" charset="2"/>
                <a:buChar char="§"/>
                <a:defRPr/>
              </a:pPr>
              <a:r>
                <a:rPr lang="sv-SE" sz="2600" dirty="0" smtClean="0">
                  <a:latin typeface="Calibri" panose="020F0502020204030204" pitchFamily="34" charset="0"/>
                </a:rPr>
                <a:t>Acclimatamento </a:t>
              </a:r>
              <a:r>
                <a:rPr lang="sv-SE" sz="2600" dirty="0">
                  <a:latin typeface="Calibri" panose="020F0502020204030204" pitchFamily="34" charset="0"/>
                </a:rPr>
                <a:t>a diversi </a:t>
              </a:r>
              <a:r>
                <a:rPr lang="sv-SE" sz="2600" dirty="0" smtClean="0">
                  <a:latin typeface="Calibri" panose="020F0502020204030204" pitchFamily="34" charset="0"/>
                </a:rPr>
                <a:t>ambienti</a:t>
              </a:r>
            </a:p>
            <a:p>
              <a:pPr marL="342900" indent="-342900">
                <a:spcBef>
                  <a:spcPct val="20000"/>
                </a:spcBef>
                <a:buClr>
                  <a:srgbClr val="002060"/>
                </a:buClr>
                <a:buFont typeface="Wingdings" pitchFamily="2" charset="2"/>
                <a:buChar char="§"/>
                <a:defRPr/>
              </a:pPr>
              <a:r>
                <a:rPr lang="sv-SE" sz="2600" dirty="0" smtClean="0">
                  <a:latin typeface="Calibri" panose="020F0502020204030204" pitchFamily="34" charset="0"/>
                </a:rPr>
                <a:t>Gestione dello shock culturale</a:t>
              </a:r>
              <a:endParaRPr lang="sv-SE" sz="2600" dirty="0">
                <a:latin typeface="Calibri" panose="020F0502020204030204" pitchFamily="34" charset="0"/>
              </a:endParaRPr>
            </a:p>
          </p:txBody>
        </p:sp>
        <p:sp>
          <p:nvSpPr>
            <p:cNvPr id="100365" name="AutoShape 12"/>
            <p:cNvSpPr>
              <a:spLocks noChangeArrowheads="1"/>
            </p:cNvSpPr>
            <p:nvPr/>
          </p:nvSpPr>
          <p:spPr bwMode="auto">
            <a:xfrm>
              <a:off x="240" y="3072"/>
              <a:ext cx="2688" cy="1056"/>
            </a:xfrm>
            <a:prstGeom prst="roundRect">
              <a:avLst>
                <a:gd name="adj" fmla="val 16667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sv-SE" altLang="sv-SE">
                <a:latin typeface="Calibri" panose="020F0502020204030204" pitchFamily="34" charset="0"/>
              </a:endParaRPr>
            </a:p>
          </p:txBody>
        </p:sp>
      </p:grpSp>
      <p:grpSp>
        <p:nvGrpSpPr>
          <p:cNvPr id="100355" name="Group 13"/>
          <p:cNvGrpSpPr>
            <a:grpSpLocks/>
          </p:cNvGrpSpPr>
          <p:nvPr/>
        </p:nvGrpSpPr>
        <p:grpSpPr bwMode="auto">
          <a:xfrm>
            <a:off x="4733331" y="2879393"/>
            <a:ext cx="4094162" cy="3024336"/>
            <a:chOff x="3216" y="3024"/>
            <a:chExt cx="2736" cy="1104"/>
          </a:xfrm>
        </p:grpSpPr>
        <p:sp>
          <p:nvSpPr>
            <p:cNvPr id="9" name="Rectangle 14"/>
            <p:cNvSpPr>
              <a:spLocks noChangeArrowheads="1"/>
            </p:cNvSpPr>
            <p:nvPr/>
          </p:nvSpPr>
          <p:spPr bwMode="auto">
            <a:xfrm>
              <a:off x="3264" y="3120"/>
              <a:ext cx="2645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2060"/>
                </a:buClr>
                <a:buFont typeface="Wingdings" pitchFamily="2" charset="2"/>
                <a:buNone/>
                <a:defRPr/>
              </a:pPr>
              <a:r>
                <a:rPr lang="sv-SE" sz="2600" dirty="0" smtClean="0">
                  <a:latin typeface="Calibri" panose="020F0502020204030204" pitchFamily="34" charset="0"/>
                </a:rPr>
                <a:t>Compenetrazione Culturale:</a:t>
              </a:r>
              <a:endParaRPr lang="sv-SE" sz="2600" dirty="0">
                <a:latin typeface="Calibri" panose="020F0502020204030204" pitchFamily="34" charset="0"/>
              </a:endParaRPr>
            </a:p>
            <a:p>
              <a:pPr marL="342900" indent="-342900">
                <a:spcBef>
                  <a:spcPct val="20000"/>
                </a:spcBef>
                <a:buClr>
                  <a:srgbClr val="002060"/>
                </a:buClr>
                <a:buFont typeface="Wingdings" pitchFamily="2" charset="2"/>
                <a:buChar char="§"/>
                <a:defRPr/>
              </a:pPr>
              <a:r>
                <a:rPr lang="it-IT" sz="2600" dirty="0" smtClean="0">
                  <a:latin typeface="Calibri" panose="020F0502020204030204" pitchFamily="34" charset="0"/>
                </a:rPr>
                <a:t>Rendersi conto della </a:t>
              </a:r>
              <a:r>
                <a:rPr lang="it-IT" sz="2600" dirty="0">
                  <a:latin typeface="Calibri" panose="020F0502020204030204" pitchFamily="34" charset="0"/>
                </a:rPr>
                <a:t>complessità delle </a:t>
              </a:r>
              <a:r>
                <a:rPr lang="it-IT" sz="2600" dirty="0" smtClean="0">
                  <a:latin typeface="Calibri" panose="020F0502020204030204" pitchFamily="34" charset="0"/>
                </a:rPr>
                <a:t>culture</a:t>
              </a:r>
            </a:p>
            <a:p>
              <a:pPr marL="342900" indent="-342900">
                <a:spcBef>
                  <a:spcPct val="20000"/>
                </a:spcBef>
                <a:buClr>
                  <a:srgbClr val="002060"/>
                </a:buClr>
                <a:buFont typeface="Wingdings" pitchFamily="2" charset="2"/>
                <a:buChar char="§"/>
                <a:defRPr/>
              </a:pPr>
              <a:r>
                <a:rPr lang="it-IT" sz="2600" dirty="0">
                  <a:latin typeface="Calibri" panose="020F0502020204030204" pitchFamily="34" charset="0"/>
                </a:rPr>
                <a:t>Capire ed integrare sistemi culturali diversificati</a:t>
              </a:r>
              <a:endParaRPr lang="it-IT" sz="2600" dirty="0" smtClean="0">
                <a:latin typeface="Calibri" panose="020F0502020204030204" pitchFamily="34" charset="0"/>
              </a:endParaRPr>
            </a:p>
          </p:txBody>
        </p:sp>
        <p:sp>
          <p:nvSpPr>
            <p:cNvPr id="100363" name="AutoShape 15"/>
            <p:cNvSpPr>
              <a:spLocks noChangeArrowheads="1"/>
            </p:cNvSpPr>
            <p:nvPr/>
          </p:nvSpPr>
          <p:spPr bwMode="auto">
            <a:xfrm>
              <a:off x="3216" y="3024"/>
              <a:ext cx="2736" cy="1104"/>
            </a:xfrm>
            <a:prstGeom prst="roundRect">
              <a:avLst>
                <a:gd name="adj" fmla="val 16667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sv-SE" altLang="sv-SE">
                <a:latin typeface="Calibri" panose="020F0502020204030204" pitchFamily="34" charset="0"/>
              </a:endParaRPr>
            </a:p>
          </p:txBody>
        </p:sp>
      </p:grpSp>
      <p:grpSp>
        <p:nvGrpSpPr>
          <p:cNvPr id="100356" name="Group 10"/>
          <p:cNvGrpSpPr>
            <a:grpSpLocks/>
          </p:cNvGrpSpPr>
          <p:nvPr/>
        </p:nvGrpSpPr>
        <p:grpSpPr bwMode="auto">
          <a:xfrm>
            <a:off x="347047" y="548680"/>
            <a:ext cx="3519488" cy="2667000"/>
            <a:chOff x="528" y="1584"/>
            <a:chExt cx="2352" cy="1680"/>
          </a:xfrm>
        </p:grpSpPr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623" y="1632"/>
              <a:ext cx="2257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2060"/>
                </a:buClr>
                <a:buFont typeface="Wingdings" pitchFamily="2" charset="2"/>
                <a:buNone/>
                <a:defRPr/>
              </a:pPr>
              <a:r>
                <a:rPr lang="sv-SE" sz="2800" dirty="0" smtClean="0">
                  <a:latin typeface="Calibri" panose="020F0502020204030204" pitchFamily="34" charset="0"/>
                </a:rPr>
                <a:t>Forza Personale:</a:t>
              </a:r>
              <a:endParaRPr lang="sv-SE" sz="2800" dirty="0">
                <a:latin typeface="Calibri" panose="020F0502020204030204" pitchFamily="34" charset="0"/>
              </a:endParaRPr>
            </a:p>
            <a:p>
              <a:pPr marL="342900" indent="-342900">
                <a:spcBef>
                  <a:spcPct val="20000"/>
                </a:spcBef>
                <a:buClr>
                  <a:srgbClr val="002060"/>
                </a:buClr>
                <a:buFont typeface="Wingdings" pitchFamily="2" charset="2"/>
                <a:buChar char="§"/>
                <a:defRPr/>
              </a:pPr>
              <a:r>
                <a:rPr lang="sv-SE" sz="2600" dirty="0" smtClean="0">
                  <a:latin typeface="Calibri" panose="020F0502020204030204" pitchFamily="34" charset="0"/>
                </a:rPr>
                <a:t>Autocoscienza</a:t>
              </a:r>
            </a:p>
            <a:p>
              <a:pPr marL="342900" indent="-342900">
                <a:spcBef>
                  <a:spcPct val="20000"/>
                </a:spcBef>
                <a:buClr>
                  <a:srgbClr val="002060"/>
                </a:buClr>
                <a:buFont typeface="Wingdings" pitchFamily="2" charset="2"/>
                <a:buChar char="§"/>
                <a:defRPr/>
              </a:pPr>
              <a:r>
                <a:rPr lang="sv-SE" sz="2600" dirty="0">
                  <a:latin typeface="Calibri" panose="020F0502020204030204" pitchFamily="34" charset="0"/>
                </a:rPr>
                <a:t>Auto </a:t>
              </a:r>
              <a:r>
                <a:rPr lang="sv-SE" sz="2600" dirty="0" smtClean="0">
                  <a:latin typeface="Calibri" panose="020F0502020204030204" pitchFamily="34" charset="0"/>
                </a:rPr>
                <a:t>osservazione</a:t>
              </a:r>
            </a:p>
            <a:p>
              <a:pPr marL="342900" indent="-342900">
                <a:spcBef>
                  <a:spcPct val="20000"/>
                </a:spcBef>
                <a:buClr>
                  <a:srgbClr val="002060"/>
                </a:buClr>
                <a:buFont typeface="Wingdings" pitchFamily="2" charset="2"/>
                <a:buChar char="§"/>
                <a:defRPr/>
              </a:pPr>
              <a:r>
                <a:rPr lang="sv-SE" sz="2600" dirty="0" smtClean="0">
                  <a:latin typeface="Calibri" panose="020F0502020204030204" pitchFamily="34" charset="0"/>
                </a:rPr>
                <a:t>Autodeterminazione</a:t>
              </a:r>
            </a:p>
            <a:p>
              <a:pPr marL="342900" indent="-342900">
                <a:spcBef>
                  <a:spcPct val="20000"/>
                </a:spcBef>
                <a:buClr>
                  <a:srgbClr val="002060"/>
                </a:buClr>
                <a:buFont typeface="Wingdings" pitchFamily="2" charset="2"/>
                <a:buChar char="§"/>
                <a:defRPr/>
              </a:pPr>
              <a:r>
                <a:rPr lang="sv-SE" sz="2800" dirty="0" smtClean="0">
                  <a:latin typeface="Calibri" panose="020F0502020204030204" pitchFamily="34" charset="0"/>
                </a:rPr>
                <a:t>Distensione Sociale</a:t>
              </a:r>
              <a:endParaRPr lang="sv-SE" sz="2800" dirty="0">
                <a:latin typeface="Calibri" panose="020F0502020204030204" pitchFamily="34" charset="0"/>
              </a:endParaRPr>
            </a:p>
          </p:txBody>
        </p:sp>
        <p:sp>
          <p:nvSpPr>
            <p:cNvPr id="100361" name="AutoShape 6"/>
            <p:cNvSpPr>
              <a:spLocks noChangeArrowheads="1"/>
            </p:cNvSpPr>
            <p:nvPr/>
          </p:nvSpPr>
          <p:spPr bwMode="auto">
            <a:xfrm>
              <a:off x="528" y="1584"/>
              <a:ext cx="2304" cy="1680"/>
            </a:xfrm>
            <a:prstGeom prst="roundRect">
              <a:avLst>
                <a:gd name="adj" fmla="val 16667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sv-SE" altLang="sv-SE">
                <a:latin typeface="Calibri" panose="020F0502020204030204" pitchFamily="34" charset="0"/>
              </a:endParaRPr>
            </a:p>
          </p:txBody>
        </p:sp>
      </p:grpSp>
      <p:grpSp>
        <p:nvGrpSpPr>
          <p:cNvPr id="100357" name="Group 13"/>
          <p:cNvGrpSpPr>
            <a:grpSpLocks/>
          </p:cNvGrpSpPr>
          <p:nvPr/>
        </p:nvGrpSpPr>
        <p:grpSpPr bwMode="auto">
          <a:xfrm>
            <a:off x="4133594" y="97002"/>
            <a:ext cx="4687888" cy="2667000"/>
            <a:chOff x="2928" y="1440"/>
            <a:chExt cx="2976" cy="1680"/>
          </a:xfrm>
        </p:grpSpPr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3024" y="1488"/>
              <a:ext cx="2880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rgbClr val="002060"/>
                </a:buClr>
                <a:buFont typeface="Wingdings" pitchFamily="2" charset="2"/>
                <a:buNone/>
                <a:defRPr/>
              </a:pPr>
              <a:r>
                <a:rPr lang="sv-SE" sz="2500" dirty="0" smtClean="0">
                  <a:latin typeface="Calibri" panose="020F0502020204030204" pitchFamily="34" charset="0"/>
                </a:rPr>
                <a:t>Capacità comunicative:</a:t>
              </a:r>
              <a:endParaRPr lang="sv-SE" sz="2500" dirty="0">
                <a:latin typeface="Calibri" panose="020F0502020204030204" pitchFamily="34" charset="0"/>
              </a:endParaRPr>
            </a:p>
            <a:p>
              <a:pPr marL="342900" indent="-342900">
                <a:spcBef>
                  <a:spcPct val="20000"/>
                </a:spcBef>
                <a:buClr>
                  <a:srgbClr val="002060"/>
                </a:buClr>
                <a:buFont typeface="Wingdings" pitchFamily="2" charset="2"/>
                <a:buChar char="§"/>
                <a:defRPr/>
              </a:pPr>
              <a:r>
                <a:rPr lang="sv-SE" sz="2500" dirty="0" smtClean="0">
                  <a:latin typeface="Calibri" panose="020F0502020204030204" pitchFamily="34" charset="0"/>
                </a:rPr>
                <a:t>Verbale </a:t>
              </a:r>
              <a:r>
                <a:rPr lang="sv-SE" sz="2500" dirty="0">
                  <a:latin typeface="Calibri" panose="020F0502020204030204" pitchFamily="34" charset="0"/>
                </a:rPr>
                <a:t>+ </a:t>
              </a:r>
              <a:r>
                <a:rPr lang="sv-SE" sz="2500" dirty="0" smtClean="0">
                  <a:latin typeface="Calibri" panose="020F0502020204030204" pitchFamily="34" charset="0"/>
                </a:rPr>
                <a:t>non-verbale</a:t>
              </a:r>
              <a:endParaRPr lang="sv-SE" sz="2500" dirty="0">
                <a:latin typeface="Calibri" panose="020F0502020204030204" pitchFamily="34" charset="0"/>
              </a:endParaRPr>
            </a:p>
            <a:p>
              <a:pPr marL="342900" indent="-342900">
                <a:spcBef>
                  <a:spcPct val="20000"/>
                </a:spcBef>
                <a:buClr>
                  <a:srgbClr val="002060"/>
                </a:buClr>
                <a:buFont typeface="Wingdings" pitchFamily="2" charset="2"/>
                <a:buChar char="§"/>
                <a:defRPr/>
              </a:pPr>
              <a:r>
                <a:rPr lang="sv-SE" sz="2500" dirty="0">
                  <a:latin typeface="Calibri" panose="020F0502020204030204" pitchFamily="34" charset="0"/>
                </a:rPr>
                <a:t>Modelli di comportamento </a:t>
              </a:r>
              <a:r>
                <a:rPr lang="sv-SE" sz="2500" dirty="0" smtClean="0">
                  <a:latin typeface="Calibri" panose="020F0502020204030204" pitchFamily="34" charset="0"/>
                </a:rPr>
                <a:t>flessibile</a:t>
              </a:r>
            </a:p>
            <a:p>
              <a:pPr marL="342900" indent="-342900">
                <a:spcBef>
                  <a:spcPct val="20000"/>
                </a:spcBef>
                <a:buClr>
                  <a:srgbClr val="002060"/>
                </a:buClr>
                <a:buFont typeface="Wingdings" pitchFamily="2" charset="2"/>
                <a:buChar char="§"/>
                <a:defRPr/>
              </a:pPr>
              <a:r>
                <a:rPr lang="sv-SE" sz="2500" dirty="0">
                  <a:latin typeface="Calibri" panose="020F0502020204030204" pitchFamily="34" charset="0"/>
                </a:rPr>
                <a:t>Gestione delle </a:t>
              </a:r>
              <a:r>
                <a:rPr lang="sv-SE" sz="2500" dirty="0" smtClean="0">
                  <a:latin typeface="Calibri" panose="020F0502020204030204" pitchFamily="34" charset="0"/>
                </a:rPr>
                <a:t>interazioni</a:t>
              </a:r>
            </a:p>
            <a:p>
              <a:pPr marL="342900" indent="-342900">
                <a:spcBef>
                  <a:spcPct val="20000"/>
                </a:spcBef>
                <a:buClr>
                  <a:srgbClr val="002060"/>
                </a:buClr>
                <a:buFont typeface="Wingdings" pitchFamily="2" charset="2"/>
                <a:buChar char="§"/>
                <a:defRPr/>
              </a:pPr>
              <a:r>
                <a:rPr lang="sv-SE" sz="2500" dirty="0" smtClean="0">
                  <a:latin typeface="Calibri" panose="020F0502020204030204" pitchFamily="34" charset="0"/>
                </a:rPr>
                <a:t>Capacità Sociali</a:t>
              </a:r>
              <a:endParaRPr lang="sv-SE" sz="2500" dirty="0">
                <a:latin typeface="Calibri" panose="020F0502020204030204" pitchFamily="34" charset="0"/>
              </a:endParaRPr>
            </a:p>
          </p:txBody>
        </p:sp>
        <p:sp>
          <p:nvSpPr>
            <p:cNvPr id="100359" name="AutoShape 9"/>
            <p:cNvSpPr>
              <a:spLocks noChangeArrowheads="1"/>
            </p:cNvSpPr>
            <p:nvPr/>
          </p:nvSpPr>
          <p:spPr bwMode="auto">
            <a:xfrm>
              <a:off x="2928" y="1440"/>
              <a:ext cx="2976" cy="1680"/>
            </a:xfrm>
            <a:prstGeom prst="roundRect">
              <a:avLst>
                <a:gd name="adj" fmla="val 16667"/>
              </a:avLst>
            </a:prstGeom>
            <a:noFill/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sv-SE" altLang="sv-SE">
                <a:latin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7049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87450" y="476250"/>
            <a:ext cx="6904038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60000"/>
              <a:buFont typeface="Wingdings" pitchFamily="2" charset="2"/>
              <a:buChar char="§"/>
              <a:defRPr/>
            </a:pPr>
            <a:r>
              <a:rPr lang="sv-SE" sz="3600" dirty="0" smtClean="0">
                <a:latin typeface="Calibri" panose="020F0502020204030204" pitchFamily="34" charset="0"/>
              </a:rPr>
              <a:t>Attenzione (Consapevolezza)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60000"/>
              <a:buFont typeface="Wingdings" pitchFamily="2" charset="2"/>
              <a:buChar char="§"/>
              <a:defRPr/>
            </a:pPr>
            <a:r>
              <a:rPr lang="sv-SE" sz="3200" dirty="0" smtClean="0">
                <a:latin typeface="Calibri" panose="020F0502020204030204" pitchFamily="34" charset="0"/>
              </a:rPr>
              <a:t>Create nuove categorie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60000"/>
              <a:buFont typeface="Wingdings" pitchFamily="2" charset="2"/>
              <a:buChar char="§"/>
              <a:defRPr/>
            </a:pPr>
            <a:r>
              <a:rPr lang="sv-SE" sz="3200" dirty="0" smtClean="0">
                <a:latin typeface="Calibri" panose="020F0502020204030204" pitchFamily="34" charset="0"/>
              </a:rPr>
              <a:t>Apritevi a nuove informazioni</a:t>
            </a:r>
            <a:endParaRPr lang="sv-SE" sz="3200" dirty="0"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60000"/>
              <a:buFont typeface="Wingdings" pitchFamily="2" charset="2"/>
              <a:buChar char="§"/>
              <a:defRPr/>
            </a:pPr>
            <a:r>
              <a:rPr lang="sv-SE" sz="3200" dirty="0" smtClean="0">
                <a:latin typeface="Calibri" panose="020F0502020204030204" pitchFamily="34" charset="0"/>
              </a:rPr>
              <a:t>Relativismo Culturale </a:t>
            </a:r>
            <a:r>
              <a:rPr lang="sv-SE" sz="3200" dirty="0">
                <a:latin typeface="Calibri" panose="020F0502020204030204" pitchFamily="34" charset="0"/>
              </a:rPr>
              <a:t>– </a:t>
            </a:r>
            <a:r>
              <a:rPr lang="sv-SE" sz="3200" dirty="0" smtClean="0">
                <a:latin typeface="Calibri" panose="020F0502020204030204" pitchFamily="34" charset="0"/>
              </a:rPr>
              <a:t>prospettiva molteplice</a:t>
            </a:r>
            <a:endParaRPr lang="sv-SE" sz="3200" dirty="0">
              <a:latin typeface="Calibri" panose="020F0502020204030204" pitchFamily="34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60000"/>
              <a:buFont typeface="Wingdings" pitchFamily="2" charset="2"/>
              <a:buChar char="§"/>
              <a:defRPr/>
            </a:pPr>
            <a:r>
              <a:rPr lang="sv-SE" sz="3600" dirty="0" smtClean="0">
                <a:latin typeface="Calibri" panose="020F0502020204030204" pitchFamily="34" charset="0"/>
              </a:rPr>
              <a:t>Consentite l’ambiguità</a:t>
            </a:r>
            <a:endParaRPr lang="sv-SE" sz="3600" dirty="0">
              <a:latin typeface="Calibri" panose="020F0502020204030204" pitchFamily="34" charset="0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60000"/>
              <a:buFont typeface="Wingdings" pitchFamily="2" charset="2"/>
              <a:buChar char="§"/>
              <a:defRPr/>
            </a:pPr>
            <a:r>
              <a:rPr lang="it-IT" sz="3200" dirty="0" smtClean="0">
                <a:latin typeface="Calibri" panose="020F0502020204030204" pitchFamily="34" charset="0"/>
              </a:rPr>
              <a:t>Affrontate </a:t>
            </a:r>
            <a:r>
              <a:rPr lang="it-IT" sz="3200" dirty="0">
                <a:latin typeface="Calibri" panose="020F0502020204030204" pitchFamily="34" charset="0"/>
              </a:rPr>
              <a:t>la mancanza di </a:t>
            </a:r>
            <a:r>
              <a:rPr lang="it-IT" sz="3200" dirty="0" smtClean="0">
                <a:latin typeface="Calibri" panose="020F0502020204030204" pitchFamily="34" charset="0"/>
              </a:rPr>
              <a:t>informazioni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002060"/>
              </a:buClr>
              <a:buSzPct val="60000"/>
              <a:buFont typeface="Wingdings" pitchFamily="2" charset="2"/>
              <a:buChar char="§"/>
              <a:defRPr/>
            </a:pPr>
            <a:r>
              <a:rPr lang="it-IT" sz="3200" dirty="0" smtClean="0">
                <a:latin typeface="Calibri" panose="020F0502020204030204" pitchFamily="34" charset="0"/>
              </a:rPr>
              <a:t>Affrontate le </a:t>
            </a:r>
            <a:r>
              <a:rPr lang="it-IT" sz="3200" dirty="0">
                <a:latin typeface="Calibri" panose="020F0502020204030204" pitchFamily="34" charset="0"/>
              </a:rPr>
              <a:t>informazioni che </a:t>
            </a:r>
            <a:r>
              <a:rPr lang="it-IT" sz="3200" dirty="0" smtClean="0">
                <a:latin typeface="Calibri" panose="020F0502020204030204" pitchFamily="34" charset="0"/>
              </a:rPr>
              <a:t>sembrano non aver senso</a:t>
            </a:r>
            <a:endParaRPr lang="sv-SE" sz="32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1573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ubtitle 2"/>
          <p:cNvSpPr>
            <a:spLocks noGrp="1"/>
          </p:cNvSpPr>
          <p:nvPr>
            <p:ph type="subTitle" idx="1"/>
          </p:nvPr>
        </p:nvSpPr>
        <p:spPr>
          <a:xfrm>
            <a:off x="428625" y="1571625"/>
            <a:ext cx="8358188" cy="4065588"/>
          </a:xfrm>
        </p:spPr>
        <p:txBody>
          <a:bodyPr/>
          <a:lstStyle/>
          <a:p>
            <a:pPr marL="330200" indent="-330200" algn="l" eaLnBrk="1" hangingPunct="1">
              <a:buClr>
                <a:srgbClr val="002060"/>
              </a:buClr>
              <a:buFont typeface="Wingdings" pitchFamily="2" charset="2"/>
              <a:buChar char="§"/>
            </a:pPr>
            <a:r>
              <a:rPr lang="sv-SE" altLang="sv-SE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Diligenza culturale dovuta – valutazione e preparazione</a:t>
            </a:r>
          </a:p>
          <a:p>
            <a:pPr marL="330200" indent="-330200" algn="l">
              <a:buClr>
                <a:srgbClr val="002060"/>
              </a:buClr>
              <a:buFont typeface="Wingdings" pitchFamily="2" charset="2"/>
              <a:buChar char="§"/>
            </a:pPr>
            <a:r>
              <a:rPr lang="it-IT" altLang="sv-SE" sz="3200" dirty="0" smtClean="0">
                <a:latin typeface="Calibri" panose="020F0502020204030204" pitchFamily="34" charset="0"/>
              </a:rPr>
              <a:t>Cambiamento di stile </a:t>
            </a:r>
            <a:r>
              <a:rPr lang="it-IT" altLang="sv-SE" sz="3200" dirty="0">
                <a:latin typeface="Calibri" panose="020F0502020204030204" pitchFamily="34" charset="0"/>
              </a:rPr>
              <a:t>- repertorio comportamentale ampio e </a:t>
            </a:r>
            <a:r>
              <a:rPr lang="it-IT" altLang="sv-SE" sz="3200" dirty="0" smtClean="0">
                <a:latin typeface="Calibri" panose="020F0502020204030204" pitchFamily="34" charset="0"/>
              </a:rPr>
              <a:t>flessibile</a:t>
            </a:r>
          </a:p>
          <a:p>
            <a:pPr marL="330200" indent="-330200" algn="l">
              <a:buClr>
                <a:srgbClr val="002060"/>
              </a:buClr>
              <a:buFont typeface="Wingdings" pitchFamily="2" charset="2"/>
              <a:buChar char="§"/>
            </a:pPr>
            <a:r>
              <a:rPr lang="sv-SE" altLang="sv-SE" sz="3200" dirty="0" smtClean="0">
                <a:solidFill>
                  <a:schemeClr val="tx1"/>
                </a:solidFill>
                <a:latin typeface="Calibri" panose="020F0502020204030204" pitchFamily="34" charset="0"/>
              </a:rPr>
              <a:t>Dialogo culturale – negoziare nuovi standards</a:t>
            </a:r>
          </a:p>
          <a:p>
            <a:pPr marL="330200" indent="-330200" algn="l">
              <a:buClr>
                <a:srgbClr val="002060"/>
              </a:buClr>
              <a:buFont typeface="Wingdings" pitchFamily="2" charset="2"/>
              <a:buChar char="§"/>
            </a:pPr>
            <a:r>
              <a:rPr lang="it-IT" altLang="sv-SE" sz="3200" dirty="0" err="1">
                <a:latin typeface="Calibri" panose="020F0502020204030204" pitchFamily="34" charset="0"/>
              </a:rPr>
              <a:t>Mentoring</a:t>
            </a:r>
            <a:r>
              <a:rPr lang="it-IT" altLang="sv-SE" sz="3200" dirty="0">
                <a:latin typeface="Calibri" panose="020F0502020204030204" pitchFamily="34" charset="0"/>
              </a:rPr>
              <a:t> culturale - facilitare l'adattamento e l'apprendimento</a:t>
            </a:r>
            <a:endParaRPr lang="sv-SE" altLang="sv-SE" sz="3200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1520" y="270417"/>
            <a:ext cx="840313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36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Quattro competenze culturali fondamentali:</a:t>
            </a:r>
            <a:endParaRPr lang="sv-SE" sz="36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defRPr/>
            </a:pPr>
            <a:endParaRPr lang="sv-SE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389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04664"/>
            <a:ext cx="7645400" cy="7556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sz="4400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</a:rPr>
              <a:t>Metacomunicazione</a:t>
            </a:r>
            <a:endParaRPr lang="sv-SE" sz="4400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2636" y="1484784"/>
            <a:ext cx="6840760" cy="841896"/>
          </a:xfrm>
        </p:spPr>
        <p:txBody>
          <a:bodyPr/>
          <a:lstStyle/>
          <a:p>
            <a:r>
              <a:rPr lang="sv-SE" sz="3200" dirty="0" smtClean="0">
                <a:latin typeface="Calibri" panose="020F0502020204030204" pitchFamily="34" charset="0"/>
              </a:rPr>
              <a:t>La comunicazione sulla comunicazione</a:t>
            </a:r>
            <a:endParaRPr lang="sv-SE" sz="3200" dirty="0"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348880"/>
            <a:ext cx="3405978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8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620688"/>
            <a:ext cx="2561583" cy="385585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98525" y="980728"/>
            <a:ext cx="3466610" cy="277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14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7" y="188640"/>
            <a:ext cx="6408092" cy="5832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88640"/>
            <a:ext cx="3631727" cy="124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721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bild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140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palomarsombrer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05" y="131640"/>
            <a:ext cx="2893122" cy="355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 descr="Poland-Ital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0228"/>
            <a:ext cx="1658938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Argentina-Israe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0228"/>
            <a:ext cx="1731962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Wales-Swede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78" y="4077071"/>
            <a:ext cx="1958975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yaelcastl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967" y="1910978"/>
            <a:ext cx="5868907" cy="3907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066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bild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1571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bild1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6096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352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endParaRPr lang="sv-SE" dirty="0"/>
          </a:p>
          <a:p>
            <a:endParaRPr lang="sv-SE" dirty="0" smtClean="0"/>
          </a:p>
          <a:p>
            <a:pPr algn="ctr"/>
            <a:r>
              <a:rPr lang="sv-SE" dirty="0" smtClean="0">
                <a:latin typeface="Calibri" panose="020F0502020204030204" pitchFamily="34" charset="0"/>
              </a:rPr>
              <a:t>Yael.tagerud@lnu.se</a:t>
            </a:r>
            <a:endParaRPr lang="sv-SE" dirty="0">
              <a:latin typeface="Calibri" panose="020F0502020204030204" pitchFamily="34" charset="0"/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836712"/>
            <a:ext cx="5920384" cy="3930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1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1" y="87264"/>
            <a:ext cx="5685293" cy="5934024"/>
          </a:xfrm>
          <a:prstGeom prst="rect">
            <a:avLst/>
          </a:prstGeom>
        </p:spPr>
      </p:pic>
      <p:sp>
        <p:nvSpPr>
          <p:cNvPr id="2" name="AutoShape 4" descr="Image result for lun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AutoShape 6" descr="Image result for lund university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AutoShape 8" descr="Image result for lund university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863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economia.uniroma2.it/public/ba/images/BCG/BCG_logo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704" y="160338"/>
            <a:ext cx="3145170" cy="134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lund university log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3" name="AutoShape 6" descr="Image result for lund university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sp>
        <p:nvSpPr>
          <p:cNvPr id="5" name="AutoShape 8" descr="Image result for lund university log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  <p:pic>
        <p:nvPicPr>
          <p:cNvPr id="106507" name="Picture 11" descr="http://winwater.se/web/wp-content/uploads/2014/06/LundUniversity_C2line_RG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3" y="5790"/>
            <a:ext cx="2023393" cy="254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09" name="Picture 13" descr="http://www.journalisten.se/sites/journalisten.se/files/styles/article_large/public/images/nyhetsbilder/sveriges-television-svt..jpg?itok=No9e9mr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0338"/>
            <a:ext cx="2952328" cy="1953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0" name="Picture 2" descr="http://www.partners4prevention.org/sites/default/files/styles/node-thumbnail/public/sida.jpg?itok=9zn1mAo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77157"/>
            <a:ext cx="3343896" cy="175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24955" y="1594119"/>
            <a:ext cx="312457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dirty="0"/>
              <a:t>S. B. </a:t>
            </a:r>
            <a:r>
              <a:rPr lang="sv-SE" dirty="0" err="1"/>
              <a:t>Jeffries</a:t>
            </a:r>
            <a:r>
              <a:rPr lang="sv-SE" dirty="0"/>
              <a:t> Consultants</a:t>
            </a:r>
          </a:p>
        </p:txBody>
      </p:sp>
      <p:pic>
        <p:nvPicPr>
          <p:cNvPr id="109574" name="Picture 6" descr="http://www.cushmancreative.com/wp-content/uploads/2213668-smal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132216"/>
            <a:ext cx="2574136" cy="160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6" name="Picture 8" descr="http://d2rcr8uvbmzcrw.cloudfront.net/getasset/47e41449-c349-4c0c-b5c0-62578df705f7/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337" y="2498628"/>
            <a:ext cx="3429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578" name="Picture 10" descr="http://a1353.phobos.apple.com/us/r30/Purple/v4/9e/e0/2f/9ee02fda-36ba-a5f8-012c-5063cb347932/mzl.osrfrjr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363" y="4370258"/>
            <a:ext cx="1568979" cy="156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79" y="3113491"/>
            <a:ext cx="2295689" cy="79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5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yaelBr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8640"/>
            <a:ext cx="7246515" cy="55478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837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876925" y="3660775"/>
            <a:ext cx="1125538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6" name="TextBox 5"/>
          <p:cNvSpPr txBox="1"/>
          <p:nvPr/>
        </p:nvSpPr>
        <p:spPr>
          <a:xfrm>
            <a:off x="2917825" y="3660775"/>
            <a:ext cx="1574800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sv-SE" sz="1400" dirty="0" err="1">
                <a:latin typeface="+mn-lt"/>
              </a:rPr>
              <a:t>Intercultural</a:t>
            </a:r>
            <a:r>
              <a:rPr lang="sv-SE" sz="1400" dirty="0">
                <a:latin typeface="+mn-lt"/>
              </a:rPr>
              <a:t> </a:t>
            </a:r>
            <a:r>
              <a:rPr lang="sv-SE" sz="1400" dirty="0" err="1">
                <a:latin typeface="+mn-lt"/>
              </a:rPr>
              <a:t>engagement</a:t>
            </a:r>
            <a:endParaRPr lang="sv-SE" sz="1400" dirty="0">
              <a:latin typeface="+mn-lt"/>
            </a:endParaRPr>
          </a:p>
        </p:txBody>
      </p:sp>
      <p:sp>
        <p:nvSpPr>
          <p:cNvPr id="34820" name="Title 1"/>
          <p:cNvSpPr>
            <a:spLocks noGrp="1"/>
          </p:cNvSpPr>
          <p:nvPr>
            <p:ph type="title"/>
          </p:nvPr>
        </p:nvSpPr>
        <p:spPr>
          <a:xfrm>
            <a:off x="1999285" y="2770"/>
            <a:ext cx="6535737" cy="8445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altLang="sv-SE" sz="4400" dirty="0" smtClean="0">
                <a:solidFill>
                  <a:srgbClr val="002060"/>
                </a:solidFill>
                <a:latin typeface="Calibri" pitchFamily="34" charset="0"/>
              </a:rPr>
              <a:t>Intelligenza Culturale (CI)</a:t>
            </a:r>
          </a:p>
        </p:txBody>
      </p:sp>
      <p:sp>
        <p:nvSpPr>
          <p:cNvPr id="102405" name="Content Placeholder 2"/>
          <p:cNvSpPr>
            <a:spLocks noGrp="1"/>
          </p:cNvSpPr>
          <p:nvPr>
            <p:ph sz="half" idx="1"/>
          </p:nvPr>
        </p:nvSpPr>
        <p:spPr>
          <a:xfrm>
            <a:off x="390525" y="816442"/>
            <a:ext cx="8645525" cy="1511374"/>
          </a:xfrm>
        </p:spPr>
        <p:txBody>
          <a:bodyPr/>
          <a:lstStyle/>
          <a:p>
            <a:pPr marL="0" indent="0">
              <a:defRPr/>
            </a:pPr>
            <a:r>
              <a:rPr lang="it-IT" i="1" dirty="0">
                <a:latin typeface="Calibri" pitchFamily="34" charset="0"/>
              </a:rPr>
              <a:t>La capacità di farsi capire e la capacità di creare una collaborazione fruttuosa in situazioni in cui le differenze culturali svolgono un ruolo</a:t>
            </a:r>
            <a:r>
              <a:rPr lang="sv-SE" i="1" dirty="0" smtClean="0">
                <a:latin typeface="Calibri" pitchFamily="34" charset="0"/>
              </a:rPr>
              <a:t>.</a:t>
            </a:r>
          </a:p>
          <a:p>
            <a:pPr algn="ctr">
              <a:defRPr/>
            </a:pPr>
            <a:r>
              <a:rPr lang="sv-SE" dirty="0" smtClean="0">
                <a:latin typeface="Calibri" pitchFamily="34" charset="0"/>
              </a:rPr>
              <a:t>                                                                                                                             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2962275" y="3290888"/>
            <a:ext cx="1125538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13" name="Rectangle 12"/>
          <p:cNvSpPr/>
          <p:nvPr/>
        </p:nvSpPr>
        <p:spPr>
          <a:xfrm>
            <a:off x="3930650" y="5229225"/>
            <a:ext cx="820738" cy="40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sp>
        <p:nvSpPr>
          <p:cNvPr id="34830" name="Rectangle 4"/>
          <p:cNvSpPr>
            <a:spLocks noChangeArrowheads="1"/>
          </p:cNvSpPr>
          <p:nvPr/>
        </p:nvSpPr>
        <p:spPr bwMode="auto">
          <a:xfrm>
            <a:off x="3940175" y="4970463"/>
            <a:ext cx="1073150" cy="5175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charset="0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sv-SE" altLang="sv-SE">
              <a:latin typeface="Arial" charset="0"/>
              <a:cs typeface="Arial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19088" y="2100838"/>
            <a:ext cx="8645525" cy="3737886"/>
            <a:chOff x="319088" y="2744788"/>
            <a:chExt cx="8645525" cy="3737886"/>
          </a:xfrm>
        </p:grpSpPr>
        <p:pic>
          <p:nvPicPr>
            <p:cNvPr id="34822" name="Picture 4" descr="Plum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2913" y="2744788"/>
              <a:ext cx="2911475" cy="305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4" name="TextBox 8"/>
            <p:cNvSpPr txBox="1">
              <a:spLocks noChangeArrowheads="1"/>
            </p:cNvSpPr>
            <p:nvPr/>
          </p:nvSpPr>
          <p:spPr bwMode="auto">
            <a:xfrm>
              <a:off x="2926143" y="3355975"/>
              <a:ext cx="1574800" cy="5232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sv-SE" altLang="sv-SE" sz="1400" dirty="0" smtClean="0">
                  <a:latin typeface="Calibri" pitchFamily="34" charset="0"/>
                  <a:cs typeface="Arial" charset="0"/>
                </a:rPr>
                <a:t>Impegno Interculturale</a:t>
              </a:r>
              <a:endParaRPr lang="sv-SE" altLang="sv-SE" sz="1400" dirty="0">
                <a:latin typeface="Calibri" pitchFamily="34" charset="0"/>
                <a:cs typeface="Arial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751388" y="3313113"/>
              <a:ext cx="1350962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sv-SE" sz="1400" dirty="0" smtClean="0">
                  <a:solidFill>
                    <a:schemeClr val="tx1"/>
                  </a:solidFill>
                  <a:latin typeface="Calibri" pitchFamily="34" charset="0"/>
                </a:rPr>
                <a:t>Comunicazione Interculturale</a:t>
              </a:r>
              <a:endParaRPr lang="sv-SE" sz="1400" dirty="0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319088" y="3040063"/>
              <a:ext cx="2663825" cy="830997"/>
            </a:xfrm>
            <a:prstGeom prst="rect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sv-SE" altLang="zh-CN" sz="1600" dirty="0" smtClean="0">
                  <a:latin typeface="Calibri" pitchFamily="34" charset="0"/>
                </a:rPr>
                <a:t>Motivazione, coraggio, </a:t>
              </a:r>
              <a:r>
                <a:rPr lang="it-IT" altLang="zh-CN" sz="1600" dirty="0" smtClean="0">
                  <a:latin typeface="Calibri" pitchFamily="34" charset="0"/>
                </a:rPr>
                <a:t>forze </a:t>
              </a:r>
              <a:r>
                <a:rPr lang="it-IT" altLang="zh-CN" sz="1600" dirty="0">
                  <a:latin typeface="Calibri" pitchFamily="34" charset="0"/>
                </a:rPr>
                <a:t>trainanti e </a:t>
              </a:r>
              <a:r>
                <a:rPr lang="it-IT" altLang="zh-CN" sz="1600" dirty="0" smtClean="0">
                  <a:latin typeface="Calibri" pitchFamily="34" charset="0"/>
                </a:rPr>
                <a:t>ostacoli, </a:t>
              </a:r>
              <a:r>
                <a:rPr lang="it-IT" altLang="zh-CN" sz="1600" dirty="0">
                  <a:latin typeface="Calibri" pitchFamily="34" charset="0"/>
                </a:rPr>
                <a:t>atteggiamenti </a:t>
              </a:r>
              <a:r>
                <a:rPr lang="it-IT" altLang="zh-CN" sz="1600" dirty="0" smtClean="0">
                  <a:latin typeface="Calibri" pitchFamily="34" charset="0"/>
                </a:rPr>
                <a:t>personali</a:t>
              </a:r>
              <a:r>
                <a:rPr lang="sv-SE" altLang="zh-CN" sz="1600" dirty="0" smtClean="0">
                  <a:latin typeface="Calibri" pitchFamily="34" charset="0"/>
                </a:rPr>
                <a:t>.</a:t>
              </a:r>
              <a:endParaRPr lang="sv-SE" altLang="zh-CN" sz="1600" dirty="0">
                <a:latin typeface="Calibri" pitchFamily="34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6156325" y="3248025"/>
              <a:ext cx="2808288" cy="584775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altLang="zh-CN" sz="1600" dirty="0">
                  <a:latin typeface="Calibri" pitchFamily="34" charset="0"/>
                </a:rPr>
                <a:t>Quello che facciamo effettivamente </a:t>
              </a:r>
              <a:r>
                <a:rPr lang="it-IT" altLang="zh-CN" sz="1600" dirty="0" smtClean="0">
                  <a:latin typeface="Calibri" pitchFamily="34" charset="0"/>
                </a:rPr>
                <a:t>nel rapporto</a:t>
              </a:r>
              <a:r>
                <a:rPr lang="sv-SE" altLang="zh-CN" sz="1600" dirty="0" smtClean="0">
                  <a:latin typeface="Calibri" pitchFamily="34" charset="0"/>
                </a:rPr>
                <a:t>.</a:t>
              </a:r>
              <a:endParaRPr lang="sv-SE" sz="1600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60614" y="5652411"/>
              <a:ext cx="6111875" cy="830263"/>
            </a:xfrm>
            <a:prstGeom prst="rect">
              <a:avLst/>
            </a:prstGeom>
            <a:noFill/>
            <a:ln>
              <a:solidFill>
                <a:schemeClr val="tx2">
                  <a:lumMod val="40000"/>
                  <a:lumOff val="60000"/>
                </a:schemeClr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it-IT" altLang="zh-CN" sz="1600" dirty="0">
                  <a:latin typeface="Calibri" pitchFamily="34" charset="0"/>
                </a:rPr>
                <a:t>Conoscenza della cultura (generale) e delle caratteristiche delle diverse culture (specifiche). Flessibilità e capacità di trasferire l'esperienza da un </a:t>
              </a:r>
              <a:r>
                <a:rPr lang="it-IT" altLang="zh-CN" sz="1600" dirty="0" smtClean="0">
                  <a:latin typeface="Calibri" pitchFamily="34" charset="0"/>
                </a:rPr>
                <a:t>rapporto all'altro</a:t>
              </a:r>
              <a:r>
                <a:rPr lang="it-IT" altLang="zh-CN" sz="1600" dirty="0">
                  <a:latin typeface="Calibri" pitchFamily="34" charset="0"/>
                </a:rPr>
                <a:t>. </a:t>
              </a:r>
              <a:r>
                <a:rPr lang="it-IT" altLang="zh-CN" sz="1600" dirty="0" smtClean="0">
                  <a:latin typeface="Calibri" pitchFamily="34" charset="0"/>
                </a:rPr>
                <a:t>Analisi di ciò che </a:t>
              </a:r>
              <a:r>
                <a:rPr lang="it-IT" altLang="zh-CN" sz="1600" dirty="0">
                  <a:latin typeface="Calibri" pitchFamily="34" charset="0"/>
                </a:rPr>
                <a:t>sta succedendo.</a:t>
              </a:r>
              <a:endParaRPr lang="sv-SE" altLang="zh-CN" sz="1600" dirty="0">
                <a:latin typeface="Calibri" pitchFamily="34" charset="0"/>
              </a:endParaRPr>
            </a:p>
          </p:txBody>
        </p:sp>
        <p:sp>
          <p:nvSpPr>
            <p:cNvPr id="34831" name="TextBox 7"/>
            <p:cNvSpPr txBox="1">
              <a:spLocks noChangeArrowheads="1"/>
            </p:cNvSpPr>
            <p:nvPr/>
          </p:nvSpPr>
          <p:spPr bwMode="auto">
            <a:xfrm>
              <a:off x="3875778" y="5090550"/>
              <a:ext cx="1272286" cy="5232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charset="0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charset="0"/>
                <a:buChar char="–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sv-SE" altLang="sv-SE" sz="1400" dirty="0" smtClean="0">
                  <a:latin typeface="Calibri" pitchFamily="34" charset="0"/>
                  <a:cs typeface="Arial" charset="0"/>
                </a:rPr>
                <a:t>Comprensione Culturale</a:t>
              </a:r>
              <a:endParaRPr lang="sv-SE" altLang="sv-SE" sz="1400" dirty="0">
                <a:latin typeface="Calibri" pitchFamily="34" charset="0"/>
                <a:cs typeface="Arial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906963" y="5845175"/>
            <a:ext cx="3506787" cy="2778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v-SE" sz="1200" dirty="0">
                <a:latin typeface="+mj-lt"/>
                <a:cs typeface="+mn-cs"/>
              </a:rPr>
              <a:t>(</a:t>
            </a:r>
            <a:r>
              <a:rPr lang="sv-SE" sz="1200" dirty="0" err="1">
                <a:latin typeface="+mj-lt"/>
                <a:cs typeface="+mn-cs"/>
              </a:rPr>
              <a:t>Ang</a:t>
            </a:r>
            <a:r>
              <a:rPr lang="sv-SE" sz="1200" dirty="0">
                <a:latin typeface="+mj-lt"/>
                <a:cs typeface="+mn-cs"/>
              </a:rPr>
              <a:t> &amp; Van </a:t>
            </a:r>
            <a:r>
              <a:rPr lang="sv-SE" sz="1200" dirty="0" err="1">
                <a:latin typeface="+mj-lt"/>
                <a:cs typeface="+mn-cs"/>
              </a:rPr>
              <a:t>Dyne</a:t>
            </a:r>
            <a:r>
              <a:rPr lang="sv-SE" sz="1200" dirty="0">
                <a:latin typeface="+mj-lt"/>
                <a:cs typeface="+mn-cs"/>
              </a:rPr>
              <a:t> 2008; </a:t>
            </a:r>
            <a:r>
              <a:rPr lang="sv-SE" sz="1200" dirty="0" err="1">
                <a:latin typeface="+mj-lt"/>
                <a:cs typeface="+mn-cs"/>
              </a:rPr>
              <a:t>Livermore</a:t>
            </a:r>
            <a:r>
              <a:rPr lang="sv-SE" sz="1200" dirty="0">
                <a:latin typeface="+mj-lt"/>
                <a:cs typeface="+mn-cs"/>
              </a:rPr>
              <a:t> 2008; </a:t>
            </a:r>
            <a:r>
              <a:rPr lang="sv-SE" sz="1200" dirty="0" err="1">
                <a:latin typeface="+mj-lt"/>
                <a:cs typeface="+mn-cs"/>
              </a:rPr>
              <a:t>Plum</a:t>
            </a:r>
            <a:r>
              <a:rPr lang="sv-SE" sz="1200" dirty="0">
                <a:latin typeface="+mj-lt"/>
                <a:cs typeface="+mn-cs"/>
              </a:rPr>
              <a:t> 2008)</a:t>
            </a:r>
          </a:p>
        </p:txBody>
      </p:sp>
    </p:spTree>
    <p:extLst>
      <p:ext uri="{BB962C8B-B14F-4D97-AF65-F5344CB8AC3E}">
        <p14:creationId xmlns:p14="http://schemas.microsoft.com/office/powerpoint/2010/main" val="3028503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4" b="3247"/>
          <a:stretch/>
        </p:blipFill>
        <p:spPr bwMode="auto">
          <a:xfrm>
            <a:off x="1975437" y="1014757"/>
            <a:ext cx="5514140" cy="5050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948264" y="5733256"/>
            <a:ext cx="13585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 smtClean="0">
                <a:latin typeface="Calibri" panose="020F0502020204030204" pitchFamily="34" charset="0"/>
              </a:rPr>
              <a:t>(</a:t>
            </a:r>
            <a:r>
              <a:rPr lang="sv-SE" sz="1400" dirty="0" err="1" smtClean="0">
                <a:latin typeface="Calibri" panose="020F0502020204030204" pitchFamily="34" charset="0"/>
              </a:rPr>
              <a:t>Troncoso</a:t>
            </a:r>
            <a:r>
              <a:rPr lang="sv-SE" sz="1400" dirty="0" smtClean="0">
                <a:latin typeface="Calibri" panose="020F0502020204030204" pitchFamily="34" charset="0"/>
              </a:rPr>
              <a:t> 2012)</a:t>
            </a:r>
            <a:endParaRPr lang="sv-SE" sz="1400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015" y="2580"/>
            <a:ext cx="88229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rgbClr val="002060"/>
                </a:solidFill>
                <a:latin typeface="Calibri" panose="020F0502020204030204" pitchFamily="34" charset="0"/>
              </a:rPr>
              <a:t>Componenti e dimensioni delle competenze di comunicazione interculturale (ICC)</a:t>
            </a:r>
            <a:endParaRPr lang="sv-SE" sz="32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149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 Box 9"/>
          <p:cNvSpPr txBox="1">
            <a:spLocks noChangeArrowheads="1"/>
          </p:cNvSpPr>
          <p:nvPr/>
        </p:nvSpPr>
        <p:spPr bwMode="auto">
          <a:xfrm>
            <a:off x="900113" y="765175"/>
            <a:ext cx="78486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it-IT" sz="3200" dirty="0">
                <a:latin typeface="Calibri" pitchFamily="34" charset="0"/>
              </a:rPr>
              <a:t>La comunicazione interculturale non </a:t>
            </a:r>
            <a:r>
              <a:rPr lang="it-IT" sz="3200" dirty="0" smtClean="0">
                <a:latin typeface="Calibri" pitchFamily="34" charset="0"/>
              </a:rPr>
              <a:t>riguardo </a:t>
            </a:r>
            <a:r>
              <a:rPr lang="it-IT" sz="3200" dirty="0">
                <a:latin typeface="Calibri" pitchFamily="34" charset="0"/>
              </a:rPr>
              <a:t>SOLO </a:t>
            </a:r>
            <a:r>
              <a:rPr lang="it-IT" sz="3200" dirty="0" smtClean="0">
                <a:latin typeface="Calibri" pitchFamily="34" charset="0"/>
              </a:rPr>
              <a:t>la </a:t>
            </a:r>
            <a:r>
              <a:rPr lang="it-IT" sz="3200" dirty="0">
                <a:latin typeface="Calibri" pitchFamily="34" charset="0"/>
              </a:rPr>
              <a:t>comunicazione tra persone provenienti da diversi paesi</a:t>
            </a:r>
            <a:endParaRPr lang="sv-SE" sz="3200" dirty="0">
              <a:latin typeface="Calibri" pitchFamily="34" charset="0"/>
            </a:endParaRPr>
          </a:p>
        </p:txBody>
      </p:sp>
      <p:pic>
        <p:nvPicPr>
          <p:cNvPr id="18436" name="Picture 11" descr="policecomm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6981" y="2517773"/>
            <a:ext cx="5407019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8" y="2517773"/>
            <a:ext cx="4262967" cy="319722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 bwMode="auto">
          <a:xfrm>
            <a:off x="4257619" y="2517773"/>
            <a:ext cx="0" cy="3197225"/>
          </a:xfrm>
          <a:prstGeom prst="line">
            <a:avLst/>
          </a:prstGeom>
          <a:solidFill>
            <a:schemeClr val="accent1"/>
          </a:solidFill>
          <a:ln w="571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2303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nu_eng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1821</TotalTime>
  <Words>828</Words>
  <Application>Microsoft Office PowerPoint</Application>
  <PresentationFormat>Presentazione su schermo (4:3)</PresentationFormat>
  <Paragraphs>145</Paragraphs>
  <Slides>32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3" baseType="lpstr">
      <vt:lpstr>Lnu_eng</vt:lpstr>
      <vt:lpstr>Competenze in Comunicazione Interculturale – Cosa? Perchè? Come?</vt:lpstr>
      <vt:lpstr>Competenze in Comunicazione Interculturale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Intelligenza Culturale (CI)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Surviving Post-merger ‘Culture Clash’: Can Cultural Leadership Lessen the Casualties?  Michelle C. Bligh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Diversi approcci alla CIC</vt:lpstr>
      <vt:lpstr>Presentazione standard di PowerPoint</vt:lpstr>
      <vt:lpstr>Presentazione standard di PowerPoint</vt:lpstr>
      <vt:lpstr>Presentazione standard di PowerPoint</vt:lpstr>
      <vt:lpstr>Metacomunicazione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Linnaeus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concepts in ICC Staff training week 2013, Kalmar/Växjö Yael Tågerud</dc:title>
  <dc:creator>Yael Tågerud</dc:creator>
  <cp:lastModifiedBy>Gallo Luca</cp:lastModifiedBy>
  <cp:revision>157</cp:revision>
  <cp:lastPrinted>2015-06-07T18:32:39Z</cp:lastPrinted>
  <dcterms:created xsi:type="dcterms:W3CDTF">2013-05-20T01:30:16Z</dcterms:created>
  <dcterms:modified xsi:type="dcterms:W3CDTF">2017-05-15T14:16:53Z</dcterms:modified>
</cp:coreProperties>
</file>