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4"/>
  </p:notesMasterIdLst>
  <p:handoutMasterIdLst>
    <p:handoutMasterId r:id="rId35"/>
  </p:handoutMasterIdLst>
  <p:sldIdLst>
    <p:sldId id="256" r:id="rId2"/>
    <p:sldId id="406" r:id="rId3"/>
    <p:sldId id="383" r:id="rId4"/>
    <p:sldId id="259" r:id="rId5"/>
    <p:sldId id="384" r:id="rId6"/>
    <p:sldId id="400" r:id="rId7"/>
    <p:sldId id="389" r:id="rId8"/>
    <p:sldId id="391" r:id="rId9"/>
    <p:sldId id="265" r:id="rId10"/>
    <p:sldId id="413" r:id="rId11"/>
    <p:sldId id="414" r:id="rId12"/>
    <p:sldId id="415" r:id="rId13"/>
    <p:sldId id="410" r:id="rId14"/>
    <p:sldId id="397" r:id="rId15"/>
    <p:sldId id="412" r:id="rId16"/>
    <p:sldId id="393" r:id="rId17"/>
    <p:sldId id="392" r:id="rId18"/>
    <p:sldId id="267" r:id="rId19"/>
    <p:sldId id="344" r:id="rId20"/>
    <p:sldId id="388" r:id="rId21"/>
    <p:sldId id="395" r:id="rId22"/>
    <p:sldId id="419" r:id="rId23"/>
    <p:sldId id="407" r:id="rId24"/>
    <p:sldId id="408" r:id="rId25"/>
    <p:sldId id="409" r:id="rId26"/>
    <p:sldId id="418" r:id="rId27"/>
    <p:sldId id="399" r:id="rId28"/>
    <p:sldId id="417" r:id="rId29"/>
    <p:sldId id="421" r:id="rId30"/>
    <p:sldId id="422" r:id="rId31"/>
    <p:sldId id="423" r:id="rId32"/>
    <p:sldId id="420" r:id="rId33"/>
  </p:sldIdLst>
  <p:sldSz cx="9144000" cy="6858000" type="screen4x3"/>
  <p:notesSz cx="6794500" cy="9931400"/>
  <p:defaultTextStyle>
    <a:defPPr>
      <a:defRPr lang="sv-SE"/>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399" autoAdjust="0"/>
  </p:normalViewPr>
  <p:slideViewPr>
    <p:cSldViewPr>
      <p:cViewPr varScale="1">
        <p:scale>
          <a:sx n="82" d="100"/>
          <a:sy n="82" d="100"/>
        </p:scale>
        <p:origin x="-2454"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611551AF-E408-4BED-A27B-ACFA1E623F46}" type="datetimeFigureOut">
              <a:rPr lang="sv-SE" smtClean="0"/>
              <a:t>2017-05-15</a:t>
            </a:fld>
            <a:endParaRPr lang="sv-SE"/>
          </a:p>
        </p:txBody>
      </p:sp>
      <p:sp>
        <p:nvSpPr>
          <p:cNvPr id="4" name="Footer Placehold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7D157B78-53A4-4FA8-915C-3675B20A76B8}" type="slidenum">
              <a:rPr lang="sv-SE" smtClean="0"/>
              <a:t>‹N›</a:t>
            </a:fld>
            <a:endParaRPr lang="sv-SE"/>
          </a:p>
        </p:txBody>
      </p:sp>
    </p:spTree>
    <p:extLst>
      <p:ext uri="{BB962C8B-B14F-4D97-AF65-F5344CB8AC3E}">
        <p14:creationId xmlns:p14="http://schemas.microsoft.com/office/powerpoint/2010/main" val="1417457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D8F8DCDF-2D7F-401D-A15C-23C7477EC59E}" type="datetimeFigureOut">
              <a:rPr lang="sv-SE" smtClean="0"/>
              <a:t>2017-05-15</a:t>
            </a:fld>
            <a:endParaRPr lang="sv-SE"/>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CFF8C094-2E08-42C6-9D78-A3D13A287FEF}" type="slidenum">
              <a:rPr lang="sv-SE" smtClean="0"/>
              <a:t>‹N›</a:t>
            </a:fld>
            <a:endParaRPr lang="sv-SE"/>
          </a:p>
        </p:txBody>
      </p:sp>
    </p:spTree>
    <p:extLst>
      <p:ext uri="{BB962C8B-B14F-4D97-AF65-F5344CB8AC3E}">
        <p14:creationId xmlns:p14="http://schemas.microsoft.com/office/powerpoint/2010/main" val="3758773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640" indent="-284892">
              <a:defRPr>
                <a:solidFill>
                  <a:schemeClr val="tx1"/>
                </a:solidFill>
                <a:latin typeface="Arial" charset="0"/>
                <a:cs typeface="Arial" charset="0"/>
              </a:defRPr>
            </a:lvl2pPr>
            <a:lvl3pPr marL="1142769" indent="-227273">
              <a:defRPr>
                <a:solidFill>
                  <a:schemeClr val="tx1"/>
                </a:solidFill>
                <a:latin typeface="Arial" charset="0"/>
                <a:cs typeface="Arial" charset="0"/>
              </a:defRPr>
            </a:lvl3pPr>
            <a:lvl4pPr marL="1598917" indent="-227273">
              <a:defRPr>
                <a:solidFill>
                  <a:schemeClr val="tx1"/>
                </a:solidFill>
                <a:latin typeface="Arial" charset="0"/>
                <a:cs typeface="Arial" charset="0"/>
              </a:defRPr>
            </a:lvl4pPr>
            <a:lvl5pPr marL="2056665" indent="-227273">
              <a:defRPr>
                <a:solidFill>
                  <a:schemeClr val="tx1"/>
                </a:solidFill>
                <a:latin typeface="Arial" charset="0"/>
                <a:cs typeface="Arial" charset="0"/>
              </a:defRPr>
            </a:lvl5pPr>
            <a:lvl6pPr marL="2517615" indent="-227273" eaLnBrk="0" fontAlgn="base" hangingPunct="0">
              <a:spcBef>
                <a:spcPct val="0"/>
              </a:spcBef>
              <a:spcAft>
                <a:spcPct val="0"/>
              </a:spcAft>
              <a:defRPr>
                <a:solidFill>
                  <a:schemeClr val="tx1"/>
                </a:solidFill>
                <a:latin typeface="Arial" charset="0"/>
                <a:cs typeface="Arial" charset="0"/>
              </a:defRPr>
            </a:lvl6pPr>
            <a:lvl7pPr marL="2978564" indent="-227273" eaLnBrk="0" fontAlgn="base" hangingPunct="0">
              <a:spcBef>
                <a:spcPct val="0"/>
              </a:spcBef>
              <a:spcAft>
                <a:spcPct val="0"/>
              </a:spcAft>
              <a:defRPr>
                <a:solidFill>
                  <a:schemeClr val="tx1"/>
                </a:solidFill>
                <a:latin typeface="Arial" charset="0"/>
                <a:cs typeface="Arial" charset="0"/>
              </a:defRPr>
            </a:lvl7pPr>
            <a:lvl8pPr marL="3439513" indent="-227273" eaLnBrk="0" fontAlgn="base" hangingPunct="0">
              <a:spcBef>
                <a:spcPct val="0"/>
              </a:spcBef>
              <a:spcAft>
                <a:spcPct val="0"/>
              </a:spcAft>
              <a:defRPr>
                <a:solidFill>
                  <a:schemeClr val="tx1"/>
                </a:solidFill>
                <a:latin typeface="Arial" charset="0"/>
                <a:cs typeface="Arial" charset="0"/>
              </a:defRPr>
            </a:lvl8pPr>
            <a:lvl9pPr marL="3900462" indent="-227273" eaLnBrk="0" fontAlgn="base" hangingPunct="0">
              <a:spcBef>
                <a:spcPct val="0"/>
              </a:spcBef>
              <a:spcAft>
                <a:spcPct val="0"/>
              </a:spcAft>
              <a:defRPr>
                <a:solidFill>
                  <a:schemeClr val="tx1"/>
                </a:solidFill>
                <a:latin typeface="Arial" charset="0"/>
                <a:cs typeface="Arial" charset="0"/>
              </a:defRPr>
            </a:lvl9pPr>
          </a:lstStyle>
          <a:p>
            <a:fld id="{19C7612B-C278-457C-89CD-CD94A588263E}" type="slidenum">
              <a:rPr lang="sv-SE" altLang="sv-SE" smtClean="0"/>
              <a:pPr/>
              <a:t>3</a:t>
            </a:fld>
            <a:endParaRPr lang="sv-SE" altLang="sv-S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CFF8C094-2E08-42C6-9D78-A3D13A287FEF}" type="slidenum">
              <a:rPr lang="sv-SE" smtClean="0"/>
              <a:t>28</a:t>
            </a:fld>
            <a:endParaRPr lang="sv-SE"/>
          </a:p>
        </p:txBody>
      </p:sp>
    </p:spTree>
    <p:extLst>
      <p:ext uri="{BB962C8B-B14F-4D97-AF65-F5344CB8AC3E}">
        <p14:creationId xmlns:p14="http://schemas.microsoft.com/office/powerpoint/2010/main" val="902695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v-SE"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7EA4A6C7-7985-4AAD-A2F2-D44D9FC390CD}" type="slidenum">
              <a:rPr lang="sv-SE" smtClean="0"/>
              <a:pPr eaLnBrk="1" hangingPunct="1"/>
              <a:t>29</a:t>
            </a:fld>
            <a:endParaRPr lang="sv-S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smtClean="0"/>
              <a:t>Så betraktar vi vår omgivning – vår utgångspunkt när vi jämför kulturer och ledarskapsstilar.</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CB30B23A-C80C-477B-A586-8FE36FBDD6C0}" type="slidenum">
              <a:rPr lang="sv-SE" smtClean="0"/>
              <a:pPr eaLnBrk="1" hangingPunct="1"/>
              <a:t>31</a:t>
            </a:fld>
            <a:endParaRPr lang="sv-S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itchFamily="34" charset="0"/>
              </a:defRPr>
            </a:lvl1pPr>
            <a:lvl2pPr marL="684213" indent="-263525">
              <a:spcBef>
                <a:spcPct val="30000"/>
              </a:spcBef>
              <a:defRPr sz="1200">
                <a:solidFill>
                  <a:schemeClr val="tx1"/>
                </a:solidFill>
                <a:latin typeface="Calibri" pitchFamily="34" charset="0"/>
              </a:defRPr>
            </a:lvl2pPr>
            <a:lvl3pPr marL="1054100" indent="-209550">
              <a:spcBef>
                <a:spcPct val="30000"/>
              </a:spcBef>
              <a:defRPr sz="1200">
                <a:solidFill>
                  <a:schemeClr val="tx1"/>
                </a:solidFill>
                <a:latin typeface="Calibri" pitchFamily="34" charset="0"/>
              </a:defRPr>
            </a:lvl3pPr>
            <a:lvl4pPr marL="1476375" indent="-209550">
              <a:spcBef>
                <a:spcPct val="30000"/>
              </a:spcBef>
              <a:defRPr sz="1200">
                <a:solidFill>
                  <a:schemeClr val="tx1"/>
                </a:solidFill>
                <a:latin typeface="Calibri" pitchFamily="34" charset="0"/>
              </a:defRPr>
            </a:lvl4pPr>
            <a:lvl5pPr marL="1898650" indent="-209550">
              <a:spcBef>
                <a:spcPct val="30000"/>
              </a:spcBef>
              <a:defRPr sz="1200">
                <a:solidFill>
                  <a:schemeClr val="tx1"/>
                </a:solidFill>
                <a:latin typeface="Calibri" pitchFamily="34" charset="0"/>
              </a:defRPr>
            </a:lvl5pPr>
            <a:lvl6pPr marL="2355850" indent="-209550" eaLnBrk="0" fontAlgn="base" hangingPunct="0">
              <a:spcBef>
                <a:spcPct val="30000"/>
              </a:spcBef>
              <a:spcAft>
                <a:spcPct val="0"/>
              </a:spcAft>
              <a:defRPr sz="1200">
                <a:solidFill>
                  <a:schemeClr val="tx1"/>
                </a:solidFill>
                <a:latin typeface="Calibri" pitchFamily="34" charset="0"/>
              </a:defRPr>
            </a:lvl6pPr>
            <a:lvl7pPr marL="2813050" indent="-209550" eaLnBrk="0" fontAlgn="base" hangingPunct="0">
              <a:spcBef>
                <a:spcPct val="30000"/>
              </a:spcBef>
              <a:spcAft>
                <a:spcPct val="0"/>
              </a:spcAft>
              <a:defRPr sz="1200">
                <a:solidFill>
                  <a:schemeClr val="tx1"/>
                </a:solidFill>
                <a:latin typeface="Calibri" pitchFamily="34" charset="0"/>
              </a:defRPr>
            </a:lvl7pPr>
            <a:lvl8pPr marL="3270250" indent="-209550" eaLnBrk="0" fontAlgn="base" hangingPunct="0">
              <a:spcBef>
                <a:spcPct val="30000"/>
              </a:spcBef>
              <a:spcAft>
                <a:spcPct val="0"/>
              </a:spcAft>
              <a:defRPr sz="1200">
                <a:solidFill>
                  <a:schemeClr val="tx1"/>
                </a:solidFill>
                <a:latin typeface="Calibri" pitchFamily="34" charset="0"/>
              </a:defRPr>
            </a:lvl8pPr>
            <a:lvl9pPr marL="3727450" indent="-20955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sv-SE" altLang="sv-SE" smtClean="0">
                <a:latin typeface="Arial" charset="0"/>
              </a:rPr>
              <a:t>ICC-Yael Tågerud</a:t>
            </a:r>
          </a:p>
        </p:txBody>
      </p:sp>
      <p:sp>
        <p:nvSpPr>
          <p:cNvPr id="3584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itchFamily="34" charset="0"/>
              </a:defRPr>
            </a:lvl1pPr>
            <a:lvl2pPr marL="684213" indent="-263525">
              <a:spcBef>
                <a:spcPct val="30000"/>
              </a:spcBef>
              <a:defRPr sz="1200">
                <a:solidFill>
                  <a:schemeClr val="tx1"/>
                </a:solidFill>
                <a:latin typeface="Calibri" pitchFamily="34" charset="0"/>
              </a:defRPr>
            </a:lvl2pPr>
            <a:lvl3pPr marL="1054100" indent="-209550">
              <a:spcBef>
                <a:spcPct val="30000"/>
              </a:spcBef>
              <a:defRPr sz="1200">
                <a:solidFill>
                  <a:schemeClr val="tx1"/>
                </a:solidFill>
                <a:latin typeface="Calibri" pitchFamily="34" charset="0"/>
              </a:defRPr>
            </a:lvl3pPr>
            <a:lvl4pPr marL="1476375" indent="-209550">
              <a:spcBef>
                <a:spcPct val="30000"/>
              </a:spcBef>
              <a:defRPr sz="1200">
                <a:solidFill>
                  <a:schemeClr val="tx1"/>
                </a:solidFill>
                <a:latin typeface="Calibri" pitchFamily="34" charset="0"/>
              </a:defRPr>
            </a:lvl4pPr>
            <a:lvl5pPr marL="1898650" indent="-209550">
              <a:spcBef>
                <a:spcPct val="30000"/>
              </a:spcBef>
              <a:defRPr sz="1200">
                <a:solidFill>
                  <a:schemeClr val="tx1"/>
                </a:solidFill>
                <a:latin typeface="Calibri" pitchFamily="34" charset="0"/>
              </a:defRPr>
            </a:lvl5pPr>
            <a:lvl6pPr marL="2355850" indent="-209550" eaLnBrk="0" fontAlgn="base" hangingPunct="0">
              <a:spcBef>
                <a:spcPct val="30000"/>
              </a:spcBef>
              <a:spcAft>
                <a:spcPct val="0"/>
              </a:spcAft>
              <a:defRPr sz="1200">
                <a:solidFill>
                  <a:schemeClr val="tx1"/>
                </a:solidFill>
                <a:latin typeface="Calibri" pitchFamily="34" charset="0"/>
              </a:defRPr>
            </a:lvl6pPr>
            <a:lvl7pPr marL="2813050" indent="-209550" eaLnBrk="0" fontAlgn="base" hangingPunct="0">
              <a:spcBef>
                <a:spcPct val="30000"/>
              </a:spcBef>
              <a:spcAft>
                <a:spcPct val="0"/>
              </a:spcAft>
              <a:defRPr sz="1200">
                <a:solidFill>
                  <a:schemeClr val="tx1"/>
                </a:solidFill>
                <a:latin typeface="Calibri" pitchFamily="34" charset="0"/>
              </a:defRPr>
            </a:lvl7pPr>
            <a:lvl8pPr marL="3270250" indent="-209550" eaLnBrk="0" fontAlgn="base" hangingPunct="0">
              <a:spcBef>
                <a:spcPct val="30000"/>
              </a:spcBef>
              <a:spcAft>
                <a:spcPct val="0"/>
              </a:spcAft>
              <a:defRPr sz="1200">
                <a:solidFill>
                  <a:schemeClr val="tx1"/>
                </a:solidFill>
                <a:latin typeface="Calibri" pitchFamily="34" charset="0"/>
              </a:defRPr>
            </a:lvl8pPr>
            <a:lvl9pPr marL="3727450" indent="-20955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982C7C2-9482-4810-8F59-8736A1559E85}" type="slidenum">
              <a:rPr lang="sv-SE" altLang="sv-SE" smtClean="0">
                <a:latin typeface="Arial" charset="0"/>
              </a:rPr>
              <a:pPr eaLnBrk="1" hangingPunct="1">
                <a:spcBef>
                  <a:spcPct val="0"/>
                </a:spcBef>
              </a:pPr>
              <a:t>6</a:t>
            </a:fld>
            <a:endParaRPr lang="sv-SE" altLang="sv-SE" smtClean="0">
              <a:latin typeface="Arial" charset="0"/>
            </a:endParaRPr>
          </a:p>
        </p:txBody>
      </p:sp>
      <p:sp>
        <p:nvSpPr>
          <p:cNvPr id="35844" name="Rectangle 2"/>
          <p:cNvSpPr>
            <a:spLocks noGrp="1" noRot="1" noChangeAspect="1" noChangeArrowheads="1" noTextEdit="1"/>
          </p:cNvSpPr>
          <p:nvPr>
            <p:ph type="sldImg"/>
          </p:nvPr>
        </p:nvSpPr>
        <p:spPr bwMode="auto">
          <a:xfrm>
            <a:off x="917575" y="746125"/>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3"/>
          <p:cNvSpPr>
            <a:spLocks noGrp="1" noChangeArrowheads="1"/>
          </p:cNvSpPr>
          <p:nvPr>
            <p:ph type="body" idx="1"/>
          </p:nvPr>
        </p:nvSpPr>
        <p:spPr bwMode="auto">
          <a:xfrm>
            <a:off x="906463" y="4718050"/>
            <a:ext cx="4981575"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altLang="sv-SE" smtClean="0"/>
              <a:t>2004:	Över 1 miljon utrikes födda</a:t>
            </a:r>
          </a:p>
          <a:p>
            <a:pPr eaLnBrk="1" hangingPunct="1">
              <a:spcBef>
                <a:spcPct val="0"/>
              </a:spcBef>
            </a:pPr>
            <a:r>
              <a:rPr lang="sv-SE" altLang="sv-SE" smtClean="0"/>
              <a:t>	Ca 300 tusen med utrikes 	födda föräldrar</a:t>
            </a:r>
          </a:p>
          <a:p>
            <a:pPr eaLnBrk="1" hangingPunct="1">
              <a:spcBef>
                <a:spcPct val="0"/>
              </a:spcBef>
            </a:pPr>
            <a:r>
              <a:rPr lang="sv-SE" altLang="sv-SE" smtClean="0"/>
              <a:t>	Resor</a:t>
            </a:r>
          </a:p>
          <a:p>
            <a:pPr eaLnBrk="1" hangingPunct="1">
              <a:spcBef>
                <a:spcPct val="0"/>
              </a:spcBef>
            </a:pPr>
            <a:r>
              <a:rPr lang="sv-SE" altLang="sv-SE" smtClean="0"/>
              <a:t>	Medielandskapet</a:t>
            </a:r>
          </a:p>
          <a:p>
            <a:pPr eaLnBrk="1" hangingPunct="1">
              <a:spcBef>
                <a:spcPct val="0"/>
              </a:spcBef>
            </a:pPr>
            <a:r>
              <a:rPr lang="sv-SE" altLang="sv-SE" smtClean="0"/>
              <a:t>	Produkter</a:t>
            </a:r>
            <a:endParaRPr lang="en-GB" altLang="sv-SE" smtClean="0"/>
          </a:p>
          <a:p>
            <a:pPr eaLnBrk="1" hangingPunct="1">
              <a:spcBef>
                <a:spcPct val="0"/>
              </a:spcBef>
            </a:pPr>
            <a:endParaRPr lang="en-US" altLang="sv-S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091F801-CFE6-46A9-8027-189CD8EA9D56}" type="slidenum">
              <a:rPr lang="sv-SE" altLang="sv-SE" smtClean="0"/>
              <a:pPr/>
              <a:t>7</a:t>
            </a:fld>
            <a:endParaRPr lang="sv-SE" altLang="sv-S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r>
              <a:rPr lang="sv-SE" smtClean="0"/>
              <a:t>ICC-Yael Tågerud</a:t>
            </a:r>
          </a:p>
        </p:txBody>
      </p:sp>
      <p:sp>
        <p:nvSpPr>
          <p:cNvPr id="4915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685817" indent="-263776" eaLnBrk="0" hangingPunct="0">
              <a:defRPr>
                <a:solidFill>
                  <a:schemeClr val="tx1"/>
                </a:solidFill>
                <a:latin typeface="Arial" pitchFamily="34" charset="0"/>
              </a:defRPr>
            </a:lvl2pPr>
            <a:lvl3pPr marL="1055103" indent="-211021" eaLnBrk="0" hangingPunct="0">
              <a:defRPr>
                <a:solidFill>
                  <a:schemeClr val="tx1"/>
                </a:solidFill>
                <a:latin typeface="Arial" pitchFamily="34" charset="0"/>
              </a:defRPr>
            </a:lvl3pPr>
            <a:lvl4pPr marL="1477145" indent="-211021" eaLnBrk="0" hangingPunct="0">
              <a:defRPr>
                <a:solidFill>
                  <a:schemeClr val="tx1"/>
                </a:solidFill>
                <a:latin typeface="Arial" pitchFamily="34" charset="0"/>
              </a:defRPr>
            </a:lvl4pPr>
            <a:lvl5pPr marL="1899186" indent="-211021" eaLnBrk="0" hangingPunct="0">
              <a:defRPr>
                <a:solidFill>
                  <a:schemeClr val="tx1"/>
                </a:solidFill>
                <a:latin typeface="Arial" pitchFamily="34" charset="0"/>
              </a:defRPr>
            </a:lvl5pPr>
            <a:lvl6pPr marL="2321227" indent="-211021" eaLnBrk="0" fontAlgn="base" hangingPunct="0">
              <a:spcBef>
                <a:spcPct val="0"/>
              </a:spcBef>
              <a:spcAft>
                <a:spcPct val="0"/>
              </a:spcAft>
              <a:defRPr>
                <a:solidFill>
                  <a:schemeClr val="tx1"/>
                </a:solidFill>
                <a:latin typeface="Arial" pitchFamily="34" charset="0"/>
              </a:defRPr>
            </a:lvl6pPr>
            <a:lvl7pPr marL="2743269" indent="-211021" eaLnBrk="0" fontAlgn="base" hangingPunct="0">
              <a:spcBef>
                <a:spcPct val="0"/>
              </a:spcBef>
              <a:spcAft>
                <a:spcPct val="0"/>
              </a:spcAft>
              <a:defRPr>
                <a:solidFill>
                  <a:schemeClr val="tx1"/>
                </a:solidFill>
                <a:latin typeface="Arial" pitchFamily="34" charset="0"/>
              </a:defRPr>
            </a:lvl7pPr>
            <a:lvl8pPr marL="3165310" indent="-211021" eaLnBrk="0" fontAlgn="base" hangingPunct="0">
              <a:spcBef>
                <a:spcPct val="0"/>
              </a:spcBef>
              <a:spcAft>
                <a:spcPct val="0"/>
              </a:spcAft>
              <a:defRPr>
                <a:solidFill>
                  <a:schemeClr val="tx1"/>
                </a:solidFill>
                <a:latin typeface="Arial" pitchFamily="34" charset="0"/>
              </a:defRPr>
            </a:lvl8pPr>
            <a:lvl9pPr marL="3587351" indent="-211021" eaLnBrk="0" fontAlgn="base" hangingPunct="0">
              <a:spcBef>
                <a:spcPct val="0"/>
              </a:spcBef>
              <a:spcAft>
                <a:spcPct val="0"/>
              </a:spcAft>
              <a:defRPr>
                <a:solidFill>
                  <a:schemeClr val="tx1"/>
                </a:solidFill>
                <a:latin typeface="Arial" pitchFamily="34" charset="0"/>
              </a:defRPr>
            </a:lvl9pPr>
          </a:lstStyle>
          <a:p>
            <a:pPr eaLnBrk="1" hangingPunct="1"/>
            <a:fld id="{5D206251-4D51-4A83-8E7C-A2E6C873F0AB}" type="slidenum">
              <a:rPr lang="sv-SE" smtClean="0"/>
              <a:pPr eaLnBrk="1" hangingPunct="1"/>
              <a:t>9</a:t>
            </a:fld>
            <a:endParaRPr lang="sv-SE" smtClean="0"/>
          </a:p>
        </p:txBody>
      </p:sp>
      <p:sp>
        <p:nvSpPr>
          <p:cNvPr id="49156" name="Rectangle 2"/>
          <p:cNvSpPr>
            <a:spLocks noGrp="1" noRot="1" noChangeAspect="1" noChangeArrowheads="1" noTextEdit="1"/>
          </p:cNvSpPr>
          <p:nvPr>
            <p:ph type="sldImg"/>
          </p:nvPr>
        </p:nvSpPr>
        <p:spPr bwMode="auto">
          <a:xfrm>
            <a:off x="917575" y="744538"/>
            <a:ext cx="4960938"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3"/>
          <p:cNvSpPr>
            <a:spLocks noGrp="1" noChangeArrowheads="1"/>
          </p:cNvSpPr>
          <p:nvPr>
            <p:ph type="body" idx="1"/>
          </p:nvPr>
        </p:nvSpPr>
        <p:spPr bwMode="auto">
          <a:xfrm>
            <a:off x="907048" y="4718456"/>
            <a:ext cx="4980405" cy="44688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smtClean="0"/>
              <a:t>2004:	Över 1 miljon utrikes födda</a:t>
            </a:r>
          </a:p>
          <a:p>
            <a:pPr eaLnBrk="1" hangingPunct="1">
              <a:spcBef>
                <a:spcPct val="0"/>
              </a:spcBef>
            </a:pPr>
            <a:r>
              <a:rPr lang="sv-SE" smtClean="0"/>
              <a:t>	Ca 300 tusen med utrikes 	födda föräldrar</a:t>
            </a:r>
          </a:p>
          <a:p>
            <a:pPr eaLnBrk="1" hangingPunct="1">
              <a:spcBef>
                <a:spcPct val="0"/>
              </a:spcBef>
            </a:pPr>
            <a:r>
              <a:rPr lang="sv-SE" smtClean="0"/>
              <a:t>	Resor</a:t>
            </a:r>
          </a:p>
          <a:p>
            <a:pPr eaLnBrk="1" hangingPunct="1">
              <a:spcBef>
                <a:spcPct val="0"/>
              </a:spcBef>
            </a:pPr>
            <a:r>
              <a:rPr lang="sv-SE" smtClean="0"/>
              <a:t>	Medielandskapet</a:t>
            </a:r>
          </a:p>
          <a:p>
            <a:pPr eaLnBrk="1" hangingPunct="1">
              <a:spcBef>
                <a:spcPct val="0"/>
              </a:spcBef>
            </a:pPr>
            <a:r>
              <a:rPr lang="sv-SE" smtClean="0"/>
              <a:t>	Produkter</a:t>
            </a:r>
            <a:endParaRPr lang="en-GB" smtClean="0"/>
          </a:p>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61282AA-344A-4921-9868-7251D0712C29}" type="slidenum">
              <a:rPr lang="sv-SE" altLang="sv-SE" smtClean="0"/>
              <a:pPr/>
              <a:t>14</a:t>
            </a:fld>
            <a:endParaRPr lang="sv-SE" altLang="sv-S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smtClean="0"/>
              <a:t>Se till att er vistelse i utlandet inte begränsar sig till att vara i en multikulturell miljö (där kulturell mångfald kan förekomma utan kontakter mellan de olika grupperna) utan i en interkulturell miljö – som förutsätter interaktion.</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94B49C5D-2A98-4EA2-A451-DCE7E567041A}" type="slidenum">
              <a:rPr lang="sv-SE" smtClean="0"/>
              <a:pPr/>
              <a:t>18</a:t>
            </a:fld>
            <a:endParaRPr lang="sv-S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altLang="sv-SE" smtClean="0">
                <a:latin typeface="Arial" charset="0"/>
              </a:rPr>
              <a:t>Att förstå de olika delarna och reflektera över oss i själva och andra i förhållande till dessa aspekter kan hjälpa oss i praktiken i konkreta situationer</a:t>
            </a:r>
          </a:p>
          <a:p>
            <a:endParaRPr lang="sv-SE" altLang="sv-SE" smtClean="0">
              <a:latin typeface="Arial" charset="0"/>
            </a:endParaRPr>
          </a:p>
          <a:p>
            <a:r>
              <a:rPr lang="sv-SE" altLang="sv-SE" smtClean="0">
                <a:latin typeface="Arial" charset="0"/>
              </a:rPr>
              <a:t>Kalmar FF – brasilianarna</a:t>
            </a:r>
          </a:p>
          <a:p>
            <a:endParaRPr lang="sv-SE" altLang="sv-SE" smtClean="0">
              <a:latin typeface="Arial" charset="0"/>
            </a:endParaRPr>
          </a:p>
          <a:p>
            <a:r>
              <a:rPr lang="sv-SE" altLang="sv-SE" smtClean="0">
                <a:latin typeface="Arial" charset="0"/>
              </a:rPr>
              <a:t>Fanerdun/Kina satsningen i Kalmar</a:t>
            </a:r>
          </a:p>
          <a:p>
            <a:endParaRPr lang="sv-SE" altLang="sv-SE" smtClean="0">
              <a:latin typeface="Arial" charset="0"/>
            </a:endParaRPr>
          </a:p>
          <a:p>
            <a:r>
              <a:rPr lang="sv-SE" altLang="sv-SE" smtClean="0">
                <a:latin typeface="Arial" charset="0"/>
              </a:rPr>
              <a:t>Lärare/studenter  eller förhandlingssituationer inom affärsvärlden (samtalsmönster: att avbryta, att titta/stirra/undvika blick)</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9042" indent="-288093">
              <a:defRPr>
                <a:solidFill>
                  <a:schemeClr val="tx1"/>
                </a:solidFill>
                <a:latin typeface="Arial" charset="0"/>
                <a:cs typeface="Arial" charset="0"/>
              </a:defRPr>
            </a:lvl2pPr>
            <a:lvl3pPr marL="1152373" indent="-230475">
              <a:defRPr>
                <a:solidFill>
                  <a:schemeClr val="tx1"/>
                </a:solidFill>
                <a:latin typeface="Arial" charset="0"/>
                <a:cs typeface="Arial" charset="0"/>
              </a:defRPr>
            </a:lvl3pPr>
            <a:lvl4pPr marL="1613322" indent="-230475">
              <a:defRPr>
                <a:solidFill>
                  <a:schemeClr val="tx1"/>
                </a:solidFill>
                <a:latin typeface="Arial" charset="0"/>
                <a:cs typeface="Arial" charset="0"/>
              </a:defRPr>
            </a:lvl4pPr>
            <a:lvl5pPr marL="2074271" indent="-230475">
              <a:defRPr>
                <a:solidFill>
                  <a:schemeClr val="tx1"/>
                </a:solidFill>
                <a:latin typeface="Arial" charset="0"/>
                <a:cs typeface="Arial" charset="0"/>
              </a:defRPr>
            </a:lvl5pPr>
            <a:lvl6pPr marL="2535220" indent="-230475" eaLnBrk="0" fontAlgn="base" hangingPunct="0">
              <a:spcBef>
                <a:spcPct val="0"/>
              </a:spcBef>
              <a:spcAft>
                <a:spcPct val="0"/>
              </a:spcAft>
              <a:defRPr>
                <a:solidFill>
                  <a:schemeClr val="tx1"/>
                </a:solidFill>
                <a:latin typeface="Arial" charset="0"/>
                <a:cs typeface="Arial" charset="0"/>
              </a:defRPr>
            </a:lvl6pPr>
            <a:lvl7pPr marL="2996169" indent="-230475" eaLnBrk="0" fontAlgn="base" hangingPunct="0">
              <a:spcBef>
                <a:spcPct val="0"/>
              </a:spcBef>
              <a:spcAft>
                <a:spcPct val="0"/>
              </a:spcAft>
              <a:defRPr>
                <a:solidFill>
                  <a:schemeClr val="tx1"/>
                </a:solidFill>
                <a:latin typeface="Arial" charset="0"/>
                <a:cs typeface="Arial" charset="0"/>
              </a:defRPr>
            </a:lvl7pPr>
            <a:lvl8pPr marL="3457118" indent="-230475" eaLnBrk="0" fontAlgn="base" hangingPunct="0">
              <a:spcBef>
                <a:spcPct val="0"/>
              </a:spcBef>
              <a:spcAft>
                <a:spcPct val="0"/>
              </a:spcAft>
              <a:defRPr>
                <a:solidFill>
                  <a:schemeClr val="tx1"/>
                </a:solidFill>
                <a:latin typeface="Arial" charset="0"/>
                <a:cs typeface="Arial" charset="0"/>
              </a:defRPr>
            </a:lvl8pPr>
            <a:lvl9pPr marL="3918067" indent="-230475" eaLnBrk="0" fontAlgn="base" hangingPunct="0">
              <a:spcBef>
                <a:spcPct val="0"/>
              </a:spcBef>
              <a:spcAft>
                <a:spcPct val="0"/>
              </a:spcAft>
              <a:defRPr>
                <a:solidFill>
                  <a:schemeClr val="tx1"/>
                </a:solidFill>
                <a:latin typeface="Arial" charset="0"/>
                <a:cs typeface="Arial" charset="0"/>
              </a:defRPr>
            </a:lvl9pPr>
          </a:lstStyle>
          <a:p>
            <a:fld id="{51B89075-0432-41DB-B79E-13114B9870E6}" type="slidenum">
              <a:rPr lang="sv-SE" altLang="sv-SE" smtClean="0"/>
              <a:pPr/>
              <a:t>20</a:t>
            </a:fld>
            <a:endParaRPr lang="sv-SE" altLang="sv-S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CFF8C094-2E08-42C6-9D78-A3D13A287FEF}" type="slidenum">
              <a:rPr lang="sv-SE" smtClean="0"/>
              <a:t>22</a:t>
            </a:fld>
            <a:endParaRPr lang="sv-SE"/>
          </a:p>
        </p:txBody>
      </p:sp>
    </p:spTree>
    <p:extLst>
      <p:ext uri="{BB962C8B-B14F-4D97-AF65-F5344CB8AC3E}">
        <p14:creationId xmlns:p14="http://schemas.microsoft.com/office/powerpoint/2010/main" val="494053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sv-SE" altLang="sv-SE" smtClean="0"/>
              <a:t>Cultural due diligence – the ability to assess and prepare for the possible impact of cultural differences and similarities</a:t>
            </a:r>
          </a:p>
          <a:p>
            <a:pPr>
              <a:lnSpc>
                <a:spcPct val="150000"/>
              </a:lnSpc>
            </a:pPr>
            <a:endParaRPr lang="sv-SE" altLang="sv-SE" smtClean="0"/>
          </a:p>
          <a:p>
            <a:pPr>
              <a:lnSpc>
                <a:spcPct val="150000"/>
              </a:lnSpc>
            </a:pPr>
            <a:r>
              <a:rPr lang="sv-SE" altLang="sv-SE" smtClean="0"/>
              <a:t>Style switching – the ability to use a broad and flexible behavioral repertoire to accomplish one’s goals</a:t>
            </a:r>
          </a:p>
          <a:p>
            <a:pPr>
              <a:lnSpc>
                <a:spcPct val="150000"/>
              </a:lnSpc>
            </a:pPr>
            <a:endParaRPr lang="sv-SE" altLang="sv-SE" smtClean="0"/>
          </a:p>
          <a:p>
            <a:pPr>
              <a:lnSpc>
                <a:spcPct val="150000"/>
              </a:lnSpc>
            </a:pPr>
            <a:r>
              <a:rPr lang="sv-SE" altLang="sv-SE" smtClean="0"/>
              <a:t>Cultural dialogue – the ability to negotiate new and common cultural standards</a:t>
            </a:r>
          </a:p>
          <a:p>
            <a:pPr>
              <a:lnSpc>
                <a:spcPct val="150000"/>
              </a:lnSpc>
            </a:pPr>
            <a:endParaRPr lang="sv-SE" altLang="sv-SE" smtClean="0"/>
          </a:p>
          <a:p>
            <a:pPr>
              <a:lnSpc>
                <a:spcPct val="150000"/>
              </a:lnSpc>
            </a:pPr>
            <a:r>
              <a:rPr lang="sv-SE" altLang="sv-SE" smtClean="0"/>
              <a:t>Cultural mentoring – the ability to facilitate the cultural adaptation and learning of individuals and groups</a:t>
            </a:r>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6872" indent="-275720" eaLnBrk="0" hangingPunct="0">
              <a:defRPr>
                <a:solidFill>
                  <a:schemeClr val="tx1"/>
                </a:solidFill>
                <a:latin typeface="Arial" charset="0"/>
              </a:defRPr>
            </a:lvl2pPr>
            <a:lvl3pPr marL="1102881" indent="-220576" eaLnBrk="0" hangingPunct="0">
              <a:defRPr>
                <a:solidFill>
                  <a:schemeClr val="tx1"/>
                </a:solidFill>
                <a:latin typeface="Arial" charset="0"/>
              </a:defRPr>
            </a:lvl3pPr>
            <a:lvl4pPr marL="1544033" indent="-220576" eaLnBrk="0" hangingPunct="0">
              <a:defRPr>
                <a:solidFill>
                  <a:schemeClr val="tx1"/>
                </a:solidFill>
                <a:latin typeface="Arial" charset="0"/>
              </a:defRPr>
            </a:lvl4pPr>
            <a:lvl5pPr marL="1985185" indent="-220576" eaLnBrk="0" hangingPunct="0">
              <a:defRPr>
                <a:solidFill>
                  <a:schemeClr val="tx1"/>
                </a:solidFill>
                <a:latin typeface="Arial" charset="0"/>
              </a:defRPr>
            </a:lvl5pPr>
            <a:lvl6pPr marL="2426338" indent="-220576" eaLnBrk="0" fontAlgn="base" hangingPunct="0">
              <a:spcBef>
                <a:spcPct val="0"/>
              </a:spcBef>
              <a:spcAft>
                <a:spcPct val="0"/>
              </a:spcAft>
              <a:defRPr>
                <a:solidFill>
                  <a:schemeClr val="tx1"/>
                </a:solidFill>
                <a:latin typeface="Arial" charset="0"/>
              </a:defRPr>
            </a:lvl6pPr>
            <a:lvl7pPr marL="2867490" indent="-220576" eaLnBrk="0" fontAlgn="base" hangingPunct="0">
              <a:spcBef>
                <a:spcPct val="0"/>
              </a:spcBef>
              <a:spcAft>
                <a:spcPct val="0"/>
              </a:spcAft>
              <a:defRPr>
                <a:solidFill>
                  <a:schemeClr val="tx1"/>
                </a:solidFill>
                <a:latin typeface="Arial" charset="0"/>
              </a:defRPr>
            </a:lvl7pPr>
            <a:lvl8pPr marL="3308642" indent="-220576" eaLnBrk="0" fontAlgn="base" hangingPunct="0">
              <a:spcBef>
                <a:spcPct val="0"/>
              </a:spcBef>
              <a:spcAft>
                <a:spcPct val="0"/>
              </a:spcAft>
              <a:defRPr>
                <a:solidFill>
                  <a:schemeClr val="tx1"/>
                </a:solidFill>
                <a:latin typeface="Arial" charset="0"/>
              </a:defRPr>
            </a:lvl8pPr>
            <a:lvl9pPr marL="3749794" indent="-220576" eaLnBrk="0" fontAlgn="base" hangingPunct="0">
              <a:spcBef>
                <a:spcPct val="0"/>
              </a:spcBef>
              <a:spcAft>
                <a:spcPct val="0"/>
              </a:spcAft>
              <a:defRPr>
                <a:solidFill>
                  <a:schemeClr val="tx1"/>
                </a:solidFill>
                <a:latin typeface="Arial" charset="0"/>
              </a:defRPr>
            </a:lvl9pPr>
          </a:lstStyle>
          <a:p>
            <a:pPr eaLnBrk="1" hangingPunct="1"/>
            <a:fld id="{F30A5161-3572-447F-BA65-27EA93570D30}" type="slidenum">
              <a:rPr lang="sv-SE" altLang="sv-SE" smtClean="0"/>
              <a:pPr eaLnBrk="1" hangingPunct="1"/>
              <a:t>25</a:t>
            </a:fld>
            <a:endParaRPr lang="sv-SE" altLang="sv-S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500"/>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714375" y="6072188"/>
            <a:ext cx="7643813" cy="1587"/>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sp>
        <p:nvSpPr>
          <p:cNvPr id="100355" name="Title Placeholder 1"/>
          <p:cNvSpPr>
            <a:spLocks noGrp="1"/>
          </p:cNvSpPr>
          <p:nvPr>
            <p:ph type="ctrTitle"/>
          </p:nvPr>
        </p:nvSpPr>
        <p:spPr>
          <a:xfrm>
            <a:off x="685800" y="1449388"/>
            <a:ext cx="7772400" cy="2151062"/>
          </a:xfrm>
        </p:spPr>
        <p:txBody>
          <a:bodyPr/>
          <a:lstStyle>
            <a:lvl1pPr>
              <a:lnSpc>
                <a:spcPts val="7500"/>
              </a:lnSpc>
              <a:defRPr sz="7500"/>
            </a:lvl1pPr>
          </a:lstStyle>
          <a:p>
            <a:pPr lvl="0"/>
            <a:r>
              <a:rPr lang="en-US" noProof="0" smtClean="0"/>
              <a:t>Click to edit Master title style</a:t>
            </a:r>
          </a:p>
        </p:txBody>
      </p:sp>
      <p:sp>
        <p:nvSpPr>
          <p:cNvPr id="100356" name="Text Placeholder 2"/>
          <p:cNvSpPr>
            <a:spLocks noGrp="1"/>
          </p:cNvSpPr>
          <p:nvPr>
            <p:ph type="subTitle" idx="1"/>
          </p:nvPr>
        </p:nvSpPr>
        <p:spPr>
          <a:xfrm>
            <a:off x="1371600" y="3886200"/>
            <a:ext cx="6400800" cy="1752600"/>
          </a:xfrm>
        </p:spPr>
        <p:txBody>
          <a:bodyPr/>
          <a:lstStyle>
            <a:lvl1pPr marL="0" indent="0" algn="ctr">
              <a:defRPr/>
            </a:lvl1pPr>
          </a:lstStyle>
          <a:p>
            <a:pPr lvl="0"/>
            <a:r>
              <a:rPr lang="en-US" noProof="0" smtClean="0"/>
              <a:t>Click to edit Master subtitle style</a:t>
            </a:r>
          </a:p>
        </p:txBody>
      </p:sp>
      <p:pic>
        <p:nvPicPr>
          <p:cNvPr id="100358" name="Picture 6" descr="090323_Lnu_Symb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8000" y="6207125"/>
            <a:ext cx="24923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3" name="Picture 11" descr="090323_Lnu_Wordmark_Eng_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550" y="6300788"/>
            <a:ext cx="2643188" cy="303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322806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806450"/>
            <a:ext cx="1914525" cy="5200650"/>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704850" y="806450"/>
            <a:ext cx="5592763" cy="5200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74504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81956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8031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706438" y="1651000"/>
            <a:ext cx="3752850"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11688" y="1651000"/>
            <a:ext cx="3752850"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41736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394029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Tree>
    <p:extLst>
      <p:ext uri="{BB962C8B-B14F-4D97-AF65-F5344CB8AC3E}">
        <p14:creationId xmlns:p14="http://schemas.microsoft.com/office/powerpoint/2010/main" val="1814222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21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5353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sv-S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851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714375" y="6072188"/>
            <a:ext cx="7643813" cy="1587"/>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sp>
        <p:nvSpPr>
          <p:cNvPr id="97283" name="Title Placeholder 1"/>
          <p:cNvSpPr>
            <a:spLocks noGrp="1"/>
          </p:cNvSpPr>
          <p:nvPr>
            <p:ph type="title"/>
          </p:nvPr>
        </p:nvSpPr>
        <p:spPr bwMode="auto">
          <a:xfrm>
            <a:off x="704850" y="806450"/>
            <a:ext cx="7645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97284" name="Text Placeholder 2"/>
          <p:cNvSpPr>
            <a:spLocks noGrp="1"/>
          </p:cNvSpPr>
          <p:nvPr>
            <p:ph type="body" idx="1"/>
          </p:nvPr>
        </p:nvSpPr>
        <p:spPr bwMode="auto">
          <a:xfrm>
            <a:off x="706438" y="1651000"/>
            <a:ext cx="76581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7286" name="Picture 6" descr="090323_Lnu_Symbo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28000" y="6207125"/>
            <a:ext cx="24923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1" name="Picture 11" descr="090323_Lnu_Wordmark_Eng_transparen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7550" y="6300788"/>
            <a:ext cx="2643188" cy="30321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1" fontAlgn="base" hangingPunct="1">
        <a:lnSpc>
          <a:spcPts val="2700"/>
        </a:lnSpc>
        <a:spcBef>
          <a:spcPct val="0"/>
        </a:spcBef>
        <a:spcAft>
          <a:spcPct val="0"/>
        </a:spcAft>
        <a:defRPr sz="27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2pPr>
      <a:lvl3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3pPr>
      <a:lvl4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4pPr>
      <a:lvl5pPr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Font typeface="Arial" pitchFamily="34" charset="0"/>
        <a:defRPr>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a:solidFill>
            <a:schemeClr val="tx1"/>
          </a:solidFill>
          <a:latin typeface="+mn-lt"/>
          <a:cs typeface="+mn-cs"/>
        </a:defRPr>
      </a:lvl2pPr>
      <a:lvl3pPr marL="1143000" indent="-228600" algn="l" rtl="0" eaLnBrk="1" fontAlgn="base" hangingPunct="1">
        <a:spcBef>
          <a:spcPct val="20000"/>
        </a:spcBef>
        <a:spcAft>
          <a:spcPct val="0"/>
        </a:spcAft>
        <a:buFont typeface="Arial" pitchFamily="34" charset="0"/>
        <a:buChar char="•"/>
        <a:defRPr>
          <a:solidFill>
            <a:schemeClr val="tx1"/>
          </a:solidFill>
          <a:latin typeface="+mn-lt"/>
          <a:cs typeface="+mn-cs"/>
        </a:defRPr>
      </a:lvl3pPr>
      <a:lvl4pPr marL="1600200" indent="-228600" algn="l" rtl="0" eaLnBrk="1" fontAlgn="base" hangingPunct="1">
        <a:spcBef>
          <a:spcPct val="20000"/>
        </a:spcBef>
        <a:spcAft>
          <a:spcPct val="0"/>
        </a:spcAft>
        <a:buFont typeface="Arial" pitchFamily="34" charset="0"/>
        <a:buChar char="–"/>
        <a:defRPr>
          <a:solidFill>
            <a:schemeClr val="tx1"/>
          </a:solidFill>
          <a:latin typeface="+mn-lt"/>
          <a:cs typeface="+mn-cs"/>
        </a:defRPr>
      </a:lvl4pPr>
      <a:lvl5pPr marL="2057400" indent="-228600" algn="l" rtl="0" eaLnBrk="1" fontAlgn="base" hangingPunct="1">
        <a:spcBef>
          <a:spcPct val="20000"/>
        </a:spcBef>
        <a:spcAft>
          <a:spcPct val="0"/>
        </a:spcAft>
        <a:buFont typeface="Arial" pitchFamily="34" charset="0"/>
        <a:buChar char="»"/>
        <a:defRPr>
          <a:solidFill>
            <a:schemeClr val="tx1"/>
          </a:solidFill>
          <a:latin typeface="+mn-lt"/>
          <a:cs typeface="+mn-cs"/>
        </a:defRPr>
      </a:lvl5pPr>
      <a:lvl6pPr marL="2514600" indent="-228600" algn="l" rtl="0" eaLnBrk="1" fontAlgn="base" hangingPunct="1">
        <a:spcBef>
          <a:spcPct val="20000"/>
        </a:spcBef>
        <a:spcAft>
          <a:spcPct val="0"/>
        </a:spcAft>
        <a:buFont typeface="Arial" pitchFamily="34" charset="0"/>
        <a:buChar char="»"/>
        <a:defRPr>
          <a:solidFill>
            <a:schemeClr val="tx1"/>
          </a:solidFill>
          <a:latin typeface="+mn-lt"/>
          <a:cs typeface="+mn-cs"/>
        </a:defRPr>
      </a:lvl6pPr>
      <a:lvl7pPr marL="2971800" indent="-228600" algn="l" rtl="0" eaLnBrk="1" fontAlgn="base" hangingPunct="1">
        <a:spcBef>
          <a:spcPct val="20000"/>
        </a:spcBef>
        <a:spcAft>
          <a:spcPct val="0"/>
        </a:spcAft>
        <a:buFont typeface="Arial" pitchFamily="34" charset="0"/>
        <a:buChar char="»"/>
        <a:defRPr>
          <a:solidFill>
            <a:schemeClr val="tx1"/>
          </a:solidFill>
          <a:latin typeface="+mn-lt"/>
          <a:cs typeface="+mn-cs"/>
        </a:defRPr>
      </a:lvl7pPr>
      <a:lvl8pPr marL="3429000" indent="-228600" algn="l" rtl="0" eaLnBrk="1" fontAlgn="base" hangingPunct="1">
        <a:spcBef>
          <a:spcPct val="20000"/>
        </a:spcBef>
        <a:spcAft>
          <a:spcPct val="0"/>
        </a:spcAft>
        <a:buFont typeface="Arial" pitchFamily="34" charset="0"/>
        <a:buChar char="»"/>
        <a:defRPr>
          <a:solidFill>
            <a:schemeClr val="tx1"/>
          </a:solidFill>
          <a:latin typeface="+mn-lt"/>
          <a:cs typeface="+mn-cs"/>
        </a:defRPr>
      </a:lvl8pPr>
      <a:lvl9pPr marL="3886200" indent="-228600" algn="l" rtl="0" eaLnBrk="1" fontAlgn="base" hangingPunct="1">
        <a:spcBef>
          <a:spcPct val="20000"/>
        </a:spcBef>
        <a:spcAft>
          <a:spcPct val="0"/>
        </a:spcAft>
        <a:buFont typeface="Arial" pitchFamily="34" charset="0"/>
        <a:buChar char="»"/>
        <a:defRPr>
          <a:solidFill>
            <a:schemeClr val="tx1"/>
          </a:solidFill>
          <a:latin typeface="+mn-lt"/>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jpg"/><Relationship Id="rId2" Type="http://schemas.openxmlformats.org/officeDocument/2006/relationships/hyperlink" Target="http://lea.sagepub.com/search?author1=Michelle+C.+Bligh&amp;sortspec=date&amp;submit=Submit" TargetMode="Externa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money.usnews.com/topics/author/liz_wolgemuth" TargetMode="External"/><Relationship Id="rId4" Type="http://schemas.openxmlformats.org/officeDocument/2006/relationships/hyperlink" Target="http://hum.sagepub.com/search?author1=Anthony+F.+Buono&amp;sortspec=date&amp;submit=Submit"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36.jpe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gif"/><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548680"/>
            <a:ext cx="7918648" cy="1368152"/>
          </a:xfrm>
        </p:spPr>
        <p:txBody>
          <a:bodyPr/>
          <a:lstStyle/>
          <a:p>
            <a:pPr algn="ctr">
              <a:lnSpc>
                <a:spcPct val="100000"/>
              </a:lnSpc>
            </a:pPr>
            <a:r>
              <a:rPr lang="sv-SE" sz="3600" b="1" dirty="0" err="1" smtClean="0">
                <a:latin typeface="Calibri" panose="020F0502020204030204" pitchFamily="34" charset="0"/>
                <a:cs typeface="Arial" panose="020B0604020202020204" pitchFamily="34" charset="0"/>
              </a:rPr>
              <a:t>Intercultural</a:t>
            </a:r>
            <a:r>
              <a:rPr lang="sv-SE" sz="3600" b="1" dirty="0" smtClean="0">
                <a:latin typeface="Calibri" panose="020F0502020204030204" pitchFamily="34" charset="0"/>
                <a:cs typeface="Arial" panose="020B0604020202020204" pitchFamily="34" charset="0"/>
              </a:rPr>
              <a:t> </a:t>
            </a:r>
            <a:r>
              <a:rPr lang="sv-SE" sz="3600" b="1" dirty="0" err="1" smtClean="0">
                <a:latin typeface="Calibri" panose="020F0502020204030204" pitchFamily="34" charset="0"/>
                <a:cs typeface="Arial" panose="020B0604020202020204" pitchFamily="34" charset="0"/>
              </a:rPr>
              <a:t>communication</a:t>
            </a:r>
            <a:r>
              <a:rPr lang="sv-SE" sz="3600" b="1" dirty="0" smtClean="0">
                <a:latin typeface="Calibri" panose="020F0502020204030204" pitchFamily="34" charset="0"/>
                <a:cs typeface="Arial" panose="020B0604020202020204" pitchFamily="34" charset="0"/>
              </a:rPr>
              <a:t> </a:t>
            </a:r>
            <a:r>
              <a:rPr lang="sv-SE" sz="3600" b="1" dirty="0" err="1" smtClean="0">
                <a:latin typeface="Calibri" panose="020F0502020204030204" pitchFamily="34" charset="0"/>
                <a:cs typeface="Arial" panose="020B0604020202020204" pitchFamily="34" charset="0"/>
              </a:rPr>
              <a:t>competences</a:t>
            </a:r>
            <a:r>
              <a:rPr lang="sv-SE" sz="3600" b="1" dirty="0" smtClean="0">
                <a:latin typeface="Calibri" panose="020F0502020204030204" pitchFamily="34" charset="0"/>
                <a:cs typeface="Arial" panose="020B0604020202020204" pitchFamily="34" charset="0"/>
              </a:rPr>
              <a:t> – </a:t>
            </a:r>
            <a:r>
              <a:rPr lang="sv-SE" sz="3600" b="1" dirty="0" err="1" smtClean="0">
                <a:latin typeface="Calibri" panose="020F0502020204030204" pitchFamily="34" charset="0"/>
                <a:cs typeface="Arial" panose="020B0604020202020204" pitchFamily="34" charset="0"/>
              </a:rPr>
              <a:t>What</a:t>
            </a:r>
            <a:r>
              <a:rPr lang="sv-SE" sz="3600" b="1" dirty="0" smtClean="0">
                <a:latin typeface="Calibri" panose="020F0502020204030204" pitchFamily="34" charset="0"/>
                <a:cs typeface="Arial" panose="020B0604020202020204" pitchFamily="34" charset="0"/>
              </a:rPr>
              <a:t>? </a:t>
            </a:r>
            <a:r>
              <a:rPr lang="sv-SE" sz="3600" b="1" dirty="0" err="1" smtClean="0">
                <a:latin typeface="Calibri" panose="020F0502020204030204" pitchFamily="34" charset="0"/>
                <a:cs typeface="Arial" panose="020B0604020202020204" pitchFamily="34" charset="0"/>
              </a:rPr>
              <a:t>Why</a:t>
            </a:r>
            <a:r>
              <a:rPr lang="sv-SE" sz="3600" b="1" dirty="0" smtClean="0">
                <a:latin typeface="Calibri" panose="020F0502020204030204" pitchFamily="34" charset="0"/>
                <a:cs typeface="Arial" panose="020B0604020202020204" pitchFamily="34" charset="0"/>
              </a:rPr>
              <a:t>? And </a:t>
            </a:r>
            <a:r>
              <a:rPr lang="sv-SE" sz="3600" b="1" dirty="0" err="1" smtClean="0">
                <a:latin typeface="Calibri" panose="020F0502020204030204" pitchFamily="34" charset="0"/>
                <a:cs typeface="Arial" panose="020B0604020202020204" pitchFamily="34" charset="0"/>
              </a:rPr>
              <a:t>how</a:t>
            </a:r>
            <a:r>
              <a:rPr lang="sv-SE" sz="3600" b="1" dirty="0" smtClean="0">
                <a:latin typeface="Calibri" panose="020F0502020204030204" pitchFamily="34" charset="0"/>
                <a:cs typeface="Arial" panose="020B0604020202020204" pitchFamily="34" charset="0"/>
              </a:rPr>
              <a:t>?</a:t>
            </a:r>
            <a:endParaRPr lang="sv-SE" sz="2800" dirty="0">
              <a:latin typeface="Calibri" panose="020F0502020204030204" pitchFamily="34" charset="0"/>
              <a:cs typeface="Arial" panose="020B0604020202020204" pitchFamily="34" charset="0"/>
            </a:endParaRPr>
          </a:p>
        </p:txBody>
      </p:sp>
      <p:grpSp>
        <p:nvGrpSpPr>
          <p:cNvPr id="5" name="Group 4"/>
          <p:cNvGrpSpPr/>
          <p:nvPr/>
        </p:nvGrpSpPr>
        <p:grpSpPr>
          <a:xfrm>
            <a:off x="494878" y="4222594"/>
            <a:ext cx="8085902" cy="1648621"/>
            <a:chOff x="878586" y="4222594"/>
            <a:chExt cx="8085902" cy="1648621"/>
          </a:xfrm>
        </p:grpSpPr>
        <p:pic>
          <p:nvPicPr>
            <p:cNvPr id="17" name="Picture 4" descr="keytosuccess.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8586" y="4222594"/>
              <a:ext cx="1095593" cy="164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4178" y="4249192"/>
              <a:ext cx="2440756" cy="162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5366" y="4249193"/>
              <a:ext cx="2097914" cy="1622022"/>
            </a:xfrm>
            <a:prstGeom prst="rect">
              <a:avLst/>
            </a:prstGeom>
          </p:spPr>
        </p:pic>
        <p:pic>
          <p:nvPicPr>
            <p:cNvPr id="9"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3280" y="4242415"/>
              <a:ext cx="2451208" cy="161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0032" y="2244842"/>
            <a:ext cx="2936053" cy="1400181"/>
          </a:xfrm>
          <a:prstGeom prst="rect">
            <a:avLst/>
          </a:prstGeom>
        </p:spPr>
      </p:pic>
      <p:sp>
        <p:nvSpPr>
          <p:cNvPr id="7" name="TextBox 6"/>
          <p:cNvSpPr txBox="1"/>
          <p:nvPr/>
        </p:nvSpPr>
        <p:spPr>
          <a:xfrm>
            <a:off x="611560" y="2447900"/>
            <a:ext cx="3837698" cy="1200329"/>
          </a:xfrm>
          <a:prstGeom prst="rect">
            <a:avLst/>
          </a:prstGeom>
          <a:noFill/>
        </p:spPr>
        <p:txBody>
          <a:bodyPr wrap="square" rtlCol="0">
            <a:spAutoFit/>
          </a:bodyPr>
          <a:lstStyle/>
          <a:p>
            <a:pPr algn="ctr"/>
            <a:r>
              <a:rPr lang="sv-SE" sz="2400" dirty="0" smtClean="0">
                <a:latin typeface="Calibri" panose="020F0502020204030204" pitchFamily="34" charset="0"/>
              </a:rPr>
              <a:t>Yael Tågerud</a:t>
            </a:r>
          </a:p>
          <a:p>
            <a:pPr algn="ctr"/>
            <a:r>
              <a:rPr lang="sv-SE" sz="2400" dirty="0" err="1" smtClean="0">
                <a:latin typeface="Calibri" panose="020F0502020204030204" pitchFamily="34" charset="0"/>
              </a:rPr>
              <a:t>Development</a:t>
            </a:r>
            <a:r>
              <a:rPr lang="sv-SE" sz="2400" dirty="0" smtClean="0">
                <a:latin typeface="Calibri" panose="020F0502020204030204" pitchFamily="34" charset="0"/>
              </a:rPr>
              <a:t> </a:t>
            </a:r>
            <a:r>
              <a:rPr lang="sv-SE" sz="2400" dirty="0" err="1" smtClean="0">
                <a:latin typeface="Calibri" panose="020F0502020204030204" pitchFamily="34" charset="0"/>
              </a:rPr>
              <a:t>consultant</a:t>
            </a:r>
            <a:endParaRPr lang="sv-SE" sz="2400" dirty="0" smtClean="0">
              <a:latin typeface="Calibri" panose="020F0502020204030204" pitchFamily="34" charset="0"/>
            </a:endParaRPr>
          </a:p>
          <a:p>
            <a:pPr algn="ctr"/>
            <a:r>
              <a:rPr lang="sv-SE" sz="2400" dirty="0" smtClean="0">
                <a:latin typeface="Calibri" panose="020F0502020204030204" pitchFamily="34" charset="0"/>
              </a:rPr>
              <a:t>Office </a:t>
            </a:r>
            <a:r>
              <a:rPr lang="sv-SE" sz="2400" dirty="0" err="1" smtClean="0">
                <a:latin typeface="Calibri" panose="020F0502020204030204" pitchFamily="34" charset="0"/>
              </a:rPr>
              <a:t>of</a:t>
            </a:r>
            <a:r>
              <a:rPr lang="sv-SE" sz="2400" dirty="0" smtClean="0">
                <a:latin typeface="Calibri" panose="020F0502020204030204" pitchFamily="34" charset="0"/>
              </a:rPr>
              <a:t> </a:t>
            </a:r>
            <a:r>
              <a:rPr lang="sv-SE" sz="2400" smtClean="0">
                <a:latin typeface="Calibri" panose="020F0502020204030204" pitchFamily="34" charset="0"/>
              </a:rPr>
              <a:t>Human </a:t>
            </a:r>
            <a:r>
              <a:rPr lang="sv-SE" sz="2400" smtClean="0">
                <a:latin typeface="Calibri" panose="020F0502020204030204" pitchFamily="34" charset="0"/>
              </a:rPr>
              <a:t>Resources</a:t>
            </a:r>
            <a:endParaRPr lang="sv-SE" sz="2400" dirty="0">
              <a:latin typeface="Calibri" panose="020F0502020204030204" pitchFamily="34" charset="0"/>
            </a:endParaRPr>
          </a:p>
        </p:txBody>
      </p:sp>
    </p:spTree>
    <p:extLst>
      <p:ext uri="{BB962C8B-B14F-4D97-AF65-F5344CB8AC3E}">
        <p14:creationId xmlns:p14="http://schemas.microsoft.com/office/powerpoint/2010/main" val="4159141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68313" y="836613"/>
            <a:ext cx="8229600" cy="4525962"/>
          </a:xfrm>
        </p:spPr>
        <p:txBody>
          <a:bodyPr/>
          <a:lstStyle/>
          <a:p>
            <a:pPr marL="0" indent="0">
              <a:lnSpc>
                <a:spcPct val="150000"/>
              </a:lnSpc>
              <a:buFont typeface="Arial" charset="0"/>
              <a:buNone/>
            </a:pPr>
            <a:r>
              <a:rPr lang="sv-SE" altLang="sv-SE" sz="3200" i="1" dirty="0" smtClean="0">
                <a:latin typeface="Calibri" panose="020F0502020204030204" pitchFamily="34" charset="0"/>
              </a:rPr>
              <a:t>Developing </a:t>
            </a:r>
            <a:r>
              <a:rPr lang="sv-SE" altLang="sv-SE" sz="3200" i="1" dirty="0" err="1" smtClean="0">
                <a:latin typeface="Calibri" panose="020F0502020204030204" pitchFamily="34" charset="0"/>
              </a:rPr>
              <a:t>intercultural</a:t>
            </a:r>
            <a:r>
              <a:rPr lang="sv-SE" altLang="sv-SE" sz="3200" i="1" dirty="0" smtClean="0">
                <a:latin typeface="Calibri" panose="020F0502020204030204" pitchFamily="34" charset="0"/>
              </a:rPr>
              <a:t> </a:t>
            </a:r>
            <a:r>
              <a:rPr lang="sv-SE" altLang="sv-SE" sz="3200" i="1" dirty="0" err="1" smtClean="0">
                <a:latin typeface="Calibri" panose="020F0502020204030204" pitchFamily="34" charset="0"/>
              </a:rPr>
              <a:t>competence</a:t>
            </a:r>
            <a:r>
              <a:rPr lang="sv-SE" altLang="sv-SE" sz="3200" i="1" dirty="0" smtClean="0">
                <a:latin typeface="Calibri" panose="020F0502020204030204" pitchFamily="34" charset="0"/>
              </a:rPr>
              <a:t> is </a:t>
            </a:r>
            <a:r>
              <a:rPr lang="sv-SE" altLang="sv-SE" sz="3200" i="1" dirty="0" err="1" smtClean="0">
                <a:latin typeface="Calibri" panose="020F0502020204030204" pitchFamily="34" charset="0"/>
              </a:rPr>
              <a:t>essential</a:t>
            </a:r>
            <a:r>
              <a:rPr lang="sv-SE" altLang="sv-SE" sz="3200" i="1" dirty="0" smtClean="0">
                <a:latin typeface="Calibri" panose="020F0502020204030204" pitchFamily="34" charset="0"/>
              </a:rPr>
              <a:t> </a:t>
            </a:r>
            <a:r>
              <a:rPr lang="en-US" altLang="sv-SE" sz="3200" i="1" dirty="0" smtClean="0">
                <a:latin typeface="Calibri" panose="020F0502020204030204" pitchFamily="34" charset="0"/>
              </a:rPr>
              <a:t>for cross-cultural teaching initiatives and, in general, for navigating the continuum of globalization.</a:t>
            </a:r>
          </a:p>
          <a:p>
            <a:pPr marL="0" indent="0">
              <a:lnSpc>
                <a:spcPct val="150000"/>
              </a:lnSpc>
              <a:buFont typeface="Arial" charset="0"/>
              <a:buNone/>
            </a:pPr>
            <a:r>
              <a:rPr lang="en-US" altLang="sv-SE" sz="2400" i="1" dirty="0" smtClean="0"/>
              <a:t>							</a:t>
            </a:r>
            <a:r>
              <a:rPr lang="en-US" altLang="sv-SE" sz="1600" dirty="0" smtClean="0">
                <a:latin typeface="Calibri" panose="020F0502020204030204" pitchFamily="34" charset="0"/>
              </a:rPr>
              <a:t>(Gopal 2011)</a:t>
            </a:r>
            <a:endParaRPr lang="sv-SE" altLang="sv-SE" sz="1600" dirty="0" smtClean="0">
              <a:latin typeface="Calibri" panose="020F0502020204030204" pitchFamily="34" charset="0"/>
            </a:endParaRPr>
          </a:p>
        </p:txBody>
      </p:sp>
    </p:spTree>
    <p:extLst>
      <p:ext uri="{BB962C8B-B14F-4D97-AF65-F5344CB8AC3E}">
        <p14:creationId xmlns:p14="http://schemas.microsoft.com/office/powerpoint/2010/main" val="266933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323528" y="548680"/>
            <a:ext cx="8640638" cy="4824413"/>
          </a:xfrm>
        </p:spPr>
        <p:txBody>
          <a:bodyPr/>
          <a:lstStyle/>
          <a:p>
            <a:pPr marL="0" indent="0">
              <a:buFont typeface="Arial" charset="0"/>
              <a:buNone/>
            </a:pPr>
            <a:r>
              <a:rPr lang="en-US" altLang="sv-SE" sz="3200" i="1" dirty="0" smtClean="0">
                <a:latin typeface="Calibri" panose="020F0502020204030204" pitchFamily="34" charset="0"/>
              </a:rPr>
              <a:t>Effective global leaders are a vital asset for organizations today. In the current milieu of diversity, complexities, and international competition, having leaders who are capable of understanding, functioning, and managing in the global environment is a valuable, rare, and inimitable resource that can offer firms a competitive </a:t>
            </a:r>
            <a:r>
              <a:rPr lang="sv-SE" altLang="sv-SE" sz="3200" i="1" dirty="0" err="1" smtClean="0">
                <a:latin typeface="Calibri" panose="020F0502020204030204" pitchFamily="34" charset="0"/>
              </a:rPr>
              <a:t>advantage</a:t>
            </a:r>
            <a:r>
              <a:rPr lang="sv-SE" altLang="sv-SE" sz="3200" i="1" dirty="0" smtClean="0">
                <a:latin typeface="Calibri" panose="020F0502020204030204" pitchFamily="34" charset="0"/>
              </a:rPr>
              <a:t>.</a:t>
            </a:r>
          </a:p>
          <a:p>
            <a:pPr marL="0" indent="0">
              <a:lnSpc>
                <a:spcPct val="150000"/>
              </a:lnSpc>
              <a:buFont typeface="Arial" charset="0"/>
              <a:buNone/>
            </a:pPr>
            <a:r>
              <a:rPr lang="sv-SE" altLang="sv-SE" sz="2800" dirty="0" smtClean="0"/>
              <a:t>						</a:t>
            </a:r>
            <a:r>
              <a:rPr lang="sv-SE" altLang="sv-SE" sz="1600" dirty="0" smtClean="0">
                <a:latin typeface="Calibri" panose="020F0502020204030204" pitchFamily="34" charset="0"/>
              </a:rPr>
              <a:t>(</a:t>
            </a:r>
            <a:r>
              <a:rPr lang="sv-SE" altLang="sv-SE" sz="1600" dirty="0" err="1" smtClean="0">
                <a:latin typeface="Calibri" panose="020F0502020204030204" pitchFamily="34" charset="0"/>
              </a:rPr>
              <a:t>Ng</a:t>
            </a:r>
            <a:r>
              <a:rPr lang="sv-SE" altLang="sv-SE" sz="1600" dirty="0" smtClean="0">
                <a:latin typeface="Calibri" panose="020F0502020204030204" pitchFamily="34" charset="0"/>
              </a:rPr>
              <a:t>, Van </a:t>
            </a:r>
            <a:r>
              <a:rPr lang="sv-SE" altLang="sv-SE" sz="1600" dirty="0" err="1" smtClean="0">
                <a:latin typeface="Calibri" panose="020F0502020204030204" pitchFamily="34" charset="0"/>
              </a:rPr>
              <a:t>Dyne</a:t>
            </a:r>
            <a:r>
              <a:rPr lang="sv-SE" altLang="sv-SE" sz="1600" dirty="0" smtClean="0">
                <a:latin typeface="Calibri" panose="020F0502020204030204" pitchFamily="34" charset="0"/>
              </a:rPr>
              <a:t> and </a:t>
            </a:r>
            <a:r>
              <a:rPr lang="sv-SE" altLang="sv-SE" sz="1600" dirty="0" err="1" smtClean="0">
                <a:latin typeface="Calibri" panose="020F0502020204030204" pitchFamily="34" charset="0"/>
              </a:rPr>
              <a:t>Ang</a:t>
            </a:r>
            <a:r>
              <a:rPr lang="sv-SE" altLang="sv-SE" sz="1600" dirty="0" smtClean="0">
                <a:latin typeface="Calibri" panose="020F0502020204030204" pitchFamily="34" charset="0"/>
              </a:rPr>
              <a:t> 2009)</a:t>
            </a:r>
          </a:p>
        </p:txBody>
      </p:sp>
    </p:spTree>
    <p:extLst>
      <p:ext uri="{BB962C8B-B14F-4D97-AF65-F5344CB8AC3E}">
        <p14:creationId xmlns:p14="http://schemas.microsoft.com/office/powerpoint/2010/main" val="763808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179512" y="476250"/>
            <a:ext cx="8856984" cy="5112990"/>
          </a:xfrm>
        </p:spPr>
        <p:txBody>
          <a:bodyPr/>
          <a:lstStyle/>
          <a:p>
            <a:pPr marL="0" indent="0">
              <a:buFont typeface="Wingdings" pitchFamily="2" charset="2"/>
              <a:buNone/>
            </a:pPr>
            <a:r>
              <a:rPr lang="en-US" altLang="sv-SE" sz="3200" i="1" dirty="0" smtClean="0">
                <a:latin typeface="Calibri" panose="020F0502020204030204" pitchFamily="34" charset="0"/>
              </a:rPr>
              <a:t>Intercultural competence is especially important to educators, who must prepare all students for democratic life in a multicultural society. Teachers at all levels are experiencing an increase in the cultural and linguistic diversity of student populations. Consequently, they must rethink and possibly reform their educational practices to meet the needs of their diverse learners.</a:t>
            </a:r>
          </a:p>
          <a:p>
            <a:pPr marL="0" indent="0">
              <a:buFont typeface="Wingdings" pitchFamily="2" charset="2"/>
              <a:buNone/>
            </a:pPr>
            <a:r>
              <a:rPr lang="sv-SE" altLang="sv-SE" dirty="0" smtClean="0">
                <a:latin typeface="Calibri" panose="020F0502020204030204" pitchFamily="34" charset="0"/>
              </a:rPr>
              <a:t>				</a:t>
            </a:r>
          </a:p>
          <a:p>
            <a:pPr marL="0" indent="0">
              <a:buFont typeface="Wingdings" pitchFamily="2" charset="2"/>
              <a:buNone/>
            </a:pPr>
            <a:r>
              <a:rPr lang="sv-SE" altLang="sv-SE" sz="1600" dirty="0">
                <a:latin typeface="Calibri" panose="020F0502020204030204" pitchFamily="34" charset="0"/>
              </a:rPr>
              <a:t>	</a:t>
            </a:r>
            <a:r>
              <a:rPr lang="sv-SE" altLang="sv-SE" sz="1600" dirty="0" smtClean="0">
                <a:latin typeface="Calibri" panose="020F0502020204030204" pitchFamily="34" charset="0"/>
              </a:rPr>
              <a:t>			(</a:t>
            </a:r>
            <a:r>
              <a:rPr lang="sv-SE" altLang="sv-SE" sz="1600" dirty="0" err="1" smtClean="0">
                <a:latin typeface="Calibri" panose="020F0502020204030204" pitchFamily="34" charset="0"/>
              </a:rPr>
              <a:t>Betse</a:t>
            </a:r>
            <a:r>
              <a:rPr lang="sv-SE" altLang="sv-SE" sz="1600" dirty="0" smtClean="0">
                <a:latin typeface="Calibri" panose="020F0502020204030204" pitchFamily="34" charset="0"/>
              </a:rPr>
              <a:t> C. </a:t>
            </a:r>
            <a:r>
              <a:rPr lang="sv-SE" altLang="sv-SE" sz="1600" dirty="0" err="1" smtClean="0">
                <a:latin typeface="Calibri" panose="020F0502020204030204" pitchFamily="34" charset="0"/>
              </a:rPr>
              <a:t>Esber</a:t>
            </a:r>
            <a:r>
              <a:rPr lang="sv-SE" altLang="sv-SE" sz="1600" dirty="0" smtClean="0">
                <a:latin typeface="Calibri" panose="020F0502020204030204" pitchFamily="34" charset="0"/>
              </a:rPr>
              <a:t>, PhD, </a:t>
            </a:r>
            <a:r>
              <a:rPr lang="sv-SE" altLang="sv-SE" sz="1600" i="1" dirty="0" smtClean="0">
                <a:latin typeface="Calibri" panose="020F0502020204030204" pitchFamily="34" charset="0"/>
              </a:rPr>
              <a:t>Pennsylvania State University)</a:t>
            </a:r>
          </a:p>
        </p:txBody>
      </p:sp>
    </p:spTree>
    <p:extLst>
      <p:ext uri="{BB962C8B-B14F-4D97-AF65-F5344CB8AC3E}">
        <p14:creationId xmlns:p14="http://schemas.microsoft.com/office/powerpoint/2010/main" val="2715971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73" y="548680"/>
            <a:ext cx="7080787" cy="5310590"/>
          </a:xfrm>
          <a:prstGeom prst="rect">
            <a:avLst/>
          </a:prstGeom>
        </p:spPr>
      </p:pic>
    </p:spTree>
    <p:extLst>
      <p:ext uri="{BB962C8B-B14F-4D97-AF65-F5344CB8AC3E}">
        <p14:creationId xmlns:p14="http://schemas.microsoft.com/office/powerpoint/2010/main" val="2991099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1187624" y="2492896"/>
            <a:ext cx="8270875" cy="213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marL="371475" indent="-371475">
              <a:spcBef>
                <a:spcPct val="20000"/>
              </a:spcBef>
              <a:buFont typeface="Arial" pitchFamily="34" charset="0"/>
              <a:tabLst>
                <a:tab pos="800100" algn="l"/>
              </a:tabLst>
              <a:defRPr>
                <a:solidFill>
                  <a:schemeClr val="tx1"/>
                </a:solidFill>
                <a:latin typeface="Times New Roman" pitchFamily="18" charset="0"/>
                <a:cs typeface="Times New Roman" pitchFamily="18" charset="0"/>
              </a:defRPr>
            </a:lvl1pPr>
            <a:lvl2pPr marL="742950" indent="-285750">
              <a:spcBef>
                <a:spcPct val="20000"/>
              </a:spcBef>
              <a:buFont typeface="Arial" pitchFamily="34" charset="0"/>
              <a:buChar char="–"/>
              <a:tabLst>
                <a:tab pos="800100" algn="l"/>
              </a:tabLst>
              <a:defRPr>
                <a:solidFill>
                  <a:schemeClr val="tx1"/>
                </a:solidFill>
                <a:latin typeface="Times New Roman" pitchFamily="18" charset="0"/>
                <a:cs typeface="Times New Roman" pitchFamily="18" charset="0"/>
              </a:defRPr>
            </a:lvl2pPr>
            <a:lvl3pPr marL="1143000" indent="-228600">
              <a:spcBef>
                <a:spcPct val="20000"/>
              </a:spcBef>
              <a:buFont typeface="Arial" pitchFamily="34" charset="0"/>
              <a:buChar char="•"/>
              <a:tabLst>
                <a:tab pos="800100" algn="l"/>
              </a:tabLst>
              <a:defRPr>
                <a:solidFill>
                  <a:schemeClr val="tx1"/>
                </a:solidFill>
                <a:latin typeface="Times New Roman" pitchFamily="18" charset="0"/>
                <a:cs typeface="Times New Roman" pitchFamily="18" charset="0"/>
              </a:defRPr>
            </a:lvl3pPr>
            <a:lvl4pPr marL="1600200" indent="-228600">
              <a:spcBef>
                <a:spcPct val="20000"/>
              </a:spcBef>
              <a:buFont typeface="Arial" pitchFamily="34" charset="0"/>
              <a:buChar char="–"/>
              <a:tabLst>
                <a:tab pos="800100" algn="l"/>
              </a:tabLst>
              <a:defRPr>
                <a:solidFill>
                  <a:schemeClr val="tx1"/>
                </a:solidFill>
                <a:latin typeface="Times New Roman" pitchFamily="18" charset="0"/>
                <a:cs typeface="Times New Roman" pitchFamily="18" charset="0"/>
              </a:defRPr>
            </a:lvl4pPr>
            <a:lvl5pPr marL="2057400" indent="-228600">
              <a:spcBef>
                <a:spcPct val="20000"/>
              </a:spcBef>
              <a:buFont typeface="Arial" pitchFamily="34" charset="0"/>
              <a:buChar char="»"/>
              <a:tabLst>
                <a:tab pos="800100" algn="l"/>
              </a:tabLst>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pitchFamily="34" charset="0"/>
              <a:buChar char="»"/>
              <a:tabLst>
                <a:tab pos="800100" algn="l"/>
              </a:tabLst>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pitchFamily="34" charset="0"/>
              <a:buChar char="»"/>
              <a:tabLst>
                <a:tab pos="800100" algn="l"/>
              </a:tabLst>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pitchFamily="34" charset="0"/>
              <a:buChar char="»"/>
              <a:tabLst>
                <a:tab pos="800100" algn="l"/>
              </a:tabLst>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pitchFamily="34" charset="0"/>
              <a:buChar char="»"/>
              <a:tabLst>
                <a:tab pos="800100" algn="l"/>
              </a:tabLst>
              <a:defRPr>
                <a:solidFill>
                  <a:schemeClr val="tx1"/>
                </a:solidFill>
                <a:latin typeface="Times New Roman" pitchFamily="18" charset="0"/>
                <a:cs typeface="Times New Roman" pitchFamily="18" charset="0"/>
              </a:defRPr>
            </a:lvl9pPr>
          </a:lstStyle>
          <a:p>
            <a:pPr>
              <a:spcBef>
                <a:spcPts val="850"/>
              </a:spcBef>
              <a:buClr>
                <a:srgbClr val="002060"/>
              </a:buClr>
              <a:buFont typeface="Wingdings" pitchFamily="2" charset="2"/>
              <a:buChar char="§"/>
              <a:defRPr/>
            </a:pPr>
            <a:r>
              <a:rPr lang="sv-SE" altLang="sv-SE" sz="2800" dirty="0" err="1" smtClean="0">
                <a:latin typeface="Calibri" pitchFamily="34" charset="0"/>
                <a:cs typeface="Arial" pitchFamily="34" charset="0"/>
              </a:rPr>
              <a:t>Globalisation</a:t>
            </a:r>
            <a:endParaRPr lang="sv-SE" altLang="sv-SE" sz="2800" dirty="0" smtClean="0">
              <a:latin typeface="Calibri" pitchFamily="34" charset="0"/>
              <a:cs typeface="Arial" pitchFamily="34" charset="0"/>
            </a:endParaRPr>
          </a:p>
          <a:p>
            <a:pPr>
              <a:spcBef>
                <a:spcPts val="850"/>
              </a:spcBef>
              <a:buClr>
                <a:srgbClr val="002060"/>
              </a:buClr>
              <a:buFont typeface="Wingdings" pitchFamily="2" charset="2"/>
              <a:buChar char="§"/>
              <a:defRPr/>
            </a:pPr>
            <a:r>
              <a:rPr lang="sv-SE" altLang="sv-SE" sz="2800" dirty="0" smtClean="0">
                <a:latin typeface="Calibri" pitchFamily="34" charset="0"/>
                <a:cs typeface="Arial" pitchFamily="34" charset="0"/>
              </a:rPr>
              <a:t>Migrations and </a:t>
            </a:r>
            <a:r>
              <a:rPr lang="sv-SE" altLang="sv-SE" sz="2800" dirty="0" err="1" smtClean="0">
                <a:latin typeface="Calibri" pitchFamily="34" charset="0"/>
                <a:cs typeface="Arial" pitchFamily="34" charset="0"/>
              </a:rPr>
              <a:t>mobility</a:t>
            </a:r>
            <a:endParaRPr lang="sv-SE" altLang="sv-SE" sz="2800" dirty="0" smtClean="0">
              <a:latin typeface="Calibri" pitchFamily="34" charset="0"/>
              <a:cs typeface="Arial" pitchFamily="34" charset="0"/>
            </a:endParaRPr>
          </a:p>
          <a:p>
            <a:pPr>
              <a:spcBef>
                <a:spcPts val="850"/>
              </a:spcBef>
              <a:buClr>
                <a:srgbClr val="002060"/>
              </a:buClr>
              <a:buFont typeface="Wingdings" pitchFamily="2" charset="2"/>
              <a:buChar char="§"/>
              <a:defRPr/>
            </a:pPr>
            <a:r>
              <a:rPr lang="sv-SE" altLang="sv-SE" sz="2800" dirty="0" err="1" smtClean="0">
                <a:latin typeface="Calibri" pitchFamily="34" charset="0"/>
                <a:cs typeface="Arial" pitchFamily="34" charset="0"/>
              </a:rPr>
              <a:t>Ongoing</a:t>
            </a:r>
            <a:r>
              <a:rPr lang="sv-SE" altLang="sv-SE" sz="2800" dirty="0" smtClean="0">
                <a:latin typeface="Calibri" pitchFamily="34" charset="0"/>
                <a:cs typeface="Arial" pitchFamily="34" charset="0"/>
              </a:rPr>
              <a:t> and </a:t>
            </a:r>
            <a:r>
              <a:rPr lang="sv-SE" altLang="sv-SE" sz="2800" dirty="0" err="1" smtClean="0">
                <a:latin typeface="Calibri" pitchFamily="34" charset="0"/>
                <a:cs typeface="Arial" pitchFamily="34" charset="0"/>
              </a:rPr>
              <a:t>arising</a:t>
            </a:r>
            <a:r>
              <a:rPr lang="sv-SE" altLang="sv-SE" sz="2800" dirty="0" smtClean="0">
                <a:latin typeface="Calibri" pitchFamily="34" charset="0"/>
                <a:cs typeface="Arial" pitchFamily="34" charset="0"/>
              </a:rPr>
              <a:t> </a:t>
            </a:r>
            <a:r>
              <a:rPr lang="sv-SE" altLang="sv-SE" sz="2800" dirty="0" err="1" smtClean="0">
                <a:latin typeface="Calibri" pitchFamily="34" charset="0"/>
                <a:cs typeface="Arial" pitchFamily="34" charset="0"/>
              </a:rPr>
              <a:t>conflicts</a:t>
            </a:r>
            <a:endParaRPr lang="sv-SE" altLang="sv-SE" sz="2800" dirty="0" smtClean="0">
              <a:latin typeface="Calibri" pitchFamily="34" charset="0"/>
              <a:cs typeface="Arial" pitchFamily="34" charset="0"/>
            </a:endParaRPr>
          </a:p>
          <a:p>
            <a:pPr>
              <a:spcBef>
                <a:spcPts val="850"/>
              </a:spcBef>
              <a:buClr>
                <a:srgbClr val="002060"/>
              </a:buClr>
              <a:buFont typeface="Wingdings" pitchFamily="2" charset="2"/>
              <a:buChar char="§"/>
              <a:defRPr/>
            </a:pPr>
            <a:r>
              <a:rPr lang="sv-SE" altLang="sv-SE" sz="2800" dirty="0" smtClean="0">
                <a:latin typeface="Calibri" pitchFamily="34" charset="0"/>
                <a:cs typeface="Arial" pitchFamily="34" charset="0"/>
              </a:rPr>
              <a:t>Challenges </a:t>
            </a:r>
            <a:r>
              <a:rPr lang="sv-SE" altLang="sv-SE" sz="2800" dirty="0" err="1" smtClean="0">
                <a:latin typeface="Calibri" pitchFamily="34" charset="0"/>
                <a:cs typeface="Arial" pitchFamily="34" charset="0"/>
              </a:rPr>
              <a:t>to</a:t>
            </a:r>
            <a:r>
              <a:rPr lang="sv-SE" altLang="sv-SE" sz="2800" dirty="0" smtClean="0">
                <a:latin typeface="Calibri" pitchFamily="34" charset="0"/>
                <a:cs typeface="Arial" pitchFamily="34" charset="0"/>
              </a:rPr>
              <a:t> </a:t>
            </a:r>
            <a:r>
              <a:rPr lang="sv-SE" altLang="sv-SE" sz="2800" dirty="0" err="1" smtClean="0">
                <a:latin typeface="Calibri" pitchFamily="34" charset="0"/>
                <a:cs typeface="Arial" pitchFamily="34" charset="0"/>
              </a:rPr>
              <a:t>humanity</a:t>
            </a:r>
            <a:r>
              <a:rPr lang="sv-SE" altLang="sv-SE" sz="2800" dirty="0" smtClean="0">
                <a:latin typeface="Calibri" pitchFamily="34" charset="0"/>
                <a:cs typeface="Arial" pitchFamily="34" charset="0"/>
              </a:rPr>
              <a:t> – </a:t>
            </a:r>
            <a:r>
              <a:rPr lang="sv-SE" altLang="sv-SE" sz="2800" dirty="0" err="1" smtClean="0">
                <a:latin typeface="Calibri" pitchFamily="34" charset="0"/>
                <a:cs typeface="Arial" pitchFamily="34" charset="0"/>
              </a:rPr>
              <a:t>need</a:t>
            </a:r>
            <a:r>
              <a:rPr lang="sv-SE" altLang="sv-SE" sz="2800" dirty="0" smtClean="0">
                <a:latin typeface="Calibri" pitchFamily="34" charset="0"/>
                <a:cs typeface="Arial" pitchFamily="34" charset="0"/>
              </a:rPr>
              <a:t> for </a:t>
            </a:r>
            <a:r>
              <a:rPr lang="sv-SE" altLang="sv-SE" sz="2800" dirty="0" err="1" smtClean="0">
                <a:latin typeface="Calibri" pitchFamily="34" charset="0"/>
                <a:cs typeface="Arial" pitchFamily="34" charset="0"/>
              </a:rPr>
              <a:t>sustainability</a:t>
            </a:r>
            <a:endParaRPr lang="sv-SE" altLang="sv-SE" sz="2800" dirty="0" smtClean="0">
              <a:latin typeface="Calibri" pitchFamily="34" charset="0"/>
              <a:cs typeface="Arial" pitchFamily="34" charset="0"/>
            </a:endParaRPr>
          </a:p>
        </p:txBody>
      </p:sp>
      <p:sp>
        <p:nvSpPr>
          <p:cNvPr id="4100" name="TextBox 6"/>
          <p:cNvSpPr txBox="1">
            <a:spLocks noChangeArrowheads="1"/>
          </p:cNvSpPr>
          <p:nvPr/>
        </p:nvSpPr>
        <p:spPr bwMode="auto">
          <a:xfrm>
            <a:off x="179512" y="213716"/>
            <a:ext cx="6750705" cy="1049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r>
              <a:rPr lang="sv-SE" altLang="sv-SE" sz="3200" b="1" dirty="0" err="1" smtClean="0">
                <a:solidFill>
                  <a:srgbClr val="002060"/>
                </a:solidFill>
                <a:latin typeface="Calibri" pitchFamily="34" charset="0"/>
                <a:cs typeface="Arial" charset="0"/>
              </a:rPr>
              <a:t>Today’s</a:t>
            </a:r>
            <a:r>
              <a:rPr lang="sv-SE" altLang="sv-SE" sz="3200" b="1" dirty="0" smtClean="0">
                <a:solidFill>
                  <a:srgbClr val="002060"/>
                </a:solidFill>
                <a:latin typeface="Calibri" pitchFamily="34" charset="0"/>
                <a:cs typeface="Arial" charset="0"/>
              </a:rPr>
              <a:t> </a:t>
            </a:r>
            <a:r>
              <a:rPr lang="sv-SE" altLang="sv-SE" sz="3200" b="1" dirty="0" err="1" smtClean="0">
                <a:solidFill>
                  <a:srgbClr val="002060"/>
                </a:solidFill>
                <a:latin typeface="Calibri" pitchFamily="34" charset="0"/>
                <a:cs typeface="Arial" charset="0"/>
              </a:rPr>
              <a:t>society</a:t>
            </a:r>
            <a:r>
              <a:rPr lang="sv-SE" altLang="sv-SE" sz="3200" b="1" dirty="0" smtClean="0">
                <a:solidFill>
                  <a:srgbClr val="002060"/>
                </a:solidFill>
                <a:latin typeface="Calibri" pitchFamily="34" charset="0"/>
                <a:cs typeface="Arial" charset="0"/>
              </a:rPr>
              <a:t> – diverse by </a:t>
            </a:r>
          </a:p>
          <a:p>
            <a:pPr>
              <a:spcBef>
                <a:spcPct val="0"/>
              </a:spcBef>
              <a:buFontTx/>
              <a:buNone/>
            </a:pPr>
            <a:r>
              <a:rPr lang="sv-SE" altLang="sv-SE" sz="3200" b="1" dirty="0" smtClean="0">
                <a:solidFill>
                  <a:srgbClr val="002060"/>
                </a:solidFill>
                <a:latin typeface="Calibri" pitchFamily="34" charset="0"/>
                <a:cs typeface="Arial" charset="0"/>
              </a:rPr>
              <a:t>definition and fragile in </a:t>
            </a:r>
            <a:r>
              <a:rPr lang="sv-SE" altLang="sv-SE" sz="3200" b="1" dirty="0" err="1" smtClean="0">
                <a:solidFill>
                  <a:srgbClr val="002060"/>
                </a:solidFill>
                <a:latin typeface="Calibri" pitchFamily="34" charset="0"/>
                <a:cs typeface="Arial" charset="0"/>
              </a:rPr>
              <a:t>many</a:t>
            </a:r>
            <a:r>
              <a:rPr lang="sv-SE" altLang="sv-SE" sz="3200" b="1" dirty="0" smtClean="0">
                <a:solidFill>
                  <a:srgbClr val="002060"/>
                </a:solidFill>
                <a:latin typeface="Calibri" pitchFamily="34" charset="0"/>
                <a:cs typeface="Arial" charset="0"/>
              </a:rPr>
              <a:t> </a:t>
            </a:r>
            <a:r>
              <a:rPr lang="sv-SE" altLang="sv-SE" sz="3200" b="1" dirty="0" err="1" smtClean="0">
                <a:solidFill>
                  <a:srgbClr val="002060"/>
                </a:solidFill>
                <a:latin typeface="Calibri" pitchFamily="34" charset="0"/>
                <a:cs typeface="Arial" charset="0"/>
              </a:rPr>
              <a:t>ways</a:t>
            </a:r>
            <a:endParaRPr lang="sv-SE" altLang="sv-SE" sz="3200" b="1" dirty="0">
              <a:solidFill>
                <a:srgbClr val="002060"/>
              </a:solidFill>
              <a:latin typeface="Calibri" pitchFamily="34" charset="0"/>
              <a:cs typeface="Arial" charset="0"/>
            </a:endParaRPr>
          </a:p>
        </p:txBody>
      </p:sp>
      <p:pic>
        <p:nvPicPr>
          <p:cNvPr id="4102" name="Picture 4" descr="mångfal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4010" y="1847"/>
            <a:ext cx="2473842" cy="281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39782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539750" y="404813"/>
            <a:ext cx="4824413" cy="2232025"/>
          </a:xfrm>
          <a:prstGeom prst="rect">
            <a:avLst/>
          </a:prstGeom>
          <a:solidFill>
            <a:schemeClr val="bg1"/>
          </a:solidFill>
          <a:ln w="9525" algn="ctr">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v-SE" altLang="sv-SE"/>
          </a:p>
        </p:txBody>
      </p:sp>
      <p:sp>
        <p:nvSpPr>
          <p:cNvPr id="22531" name="Title 1"/>
          <p:cNvSpPr>
            <a:spLocks noGrp="1"/>
          </p:cNvSpPr>
          <p:nvPr>
            <p:ph type="title"/>
          </p:nvPr>
        </p:nvSpPr>
        <p:spPr>
          <a:xfrm>
            <a:off x="539750" y="549275"/>
            <a:ext cx="4679950" cy="2189163"/>
          </a:xfrm>
        </p:spPr>
        <p:txBody>
          <a:bodyPr/>
          <a:lstStyle/>
          <a:p>
            <a:r>
              <a:rPr lang="en-US" altLang="sv-SE" sz="2400" b="1" smtClean="0"/>
              <a:t>Surviving Post-merger ‘Culture Clash’: Can Cultural Leadership Lessen the Casualties? </a:t>
            </a:r>
            <a:br>
              <a:rPr lang="en-US" altLang="sv-SE" sz="2400" b="1" smtClean="0"/>
            </a:br>
            <a:r>
              <a:rPr lang="en-US" altLang="sv-SE" sz="2400" smtClean="0">
                <a:hlinkClick r:id="rId2" action="ppaction://hlinkfile"/>
              </a:rPr>
              <a:t>Michelle C. Bligh</a:t>
            </a:r>
            <a:r>
              <a:rPr lang="en-US" altLang="sv-SE" sz="2400" smtClean="0"/>
              <a:t/>
            </a:r>
            <a:br>
              <a:rPr lang="en-US" altLang="sv-SE" sz="2400" smtClean="0"/>
            </a:br>
            <a:endParaRPr lang="sv-SE" altLang="sv-SE" sz="2400" smtClean="0"/>
          </a:p>
        </p:txBody>
      </p:sp>
      <p:pic>
        <p:nvPicPr>
          <p:cNvPr id="22532" name="Content Placeholder 4" descr="humanrelationstidskrift.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867400" y="260350"/>
            <a:ext cx="2911475" cy="3784600"/>
          </a:xfrm>
        </p:spPr>
      </p:pic>
      <p:sp>
        <p:nvSpPr>
          <p:cNvPr id="22533" name="Rectangle 5"/>
          <p:cNvSpPr>
            <a:spLocks noChangeArrowheads="1"/>
          </p:cNvSpPr>
          <p:nvPr/>
        </p:nvSpPr>
        <p:spPr bwMode="auto">
          <a:xfrm>
            <a:off x="6084888" y="1557338"/>
            <a:ext cx="25542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b="1"/>
              <a:t>When Cultures Collide: The Anatomy of a Merger</a:t>
            </a:r>
          </a:p>
          <a:p>
            <a:pPr eaLnBrk="1" hangingPunct="1"/>
            <a:r>
              <a:rPr lang="en-US" altLang="sv-SE">
                <a:hlinkClick r:id="rId4" action="ppaction://hlinkfile"/>
              </a:rPr>
              <a:t>Anthony F. Buono</a:t>
            </a:r>
            <a:r>
              <a:rPr lang="en-US" altLang="sv-SE"/>
              <a:t> </a:t>
            </a:r>
          </a:p>
          <a:p>
            <a:pPr lvl="1" eaLnBrk="1" hangingPunct="1"/>
            <a:r>
              <a:rPr lang="en-US" altLang="sv-SE" i="1"/>
              <a:t>Bentley College</a:t>
            </a:r>
            <a:endParaRPr lang="en-US" altLang="sv-SE"/>
          </a:p>
        </p:txBody>
      </p:sp>
      <p:sp>
        <p:nvSpPr>
          <p:cNvPr id="22534" name="Rectangle 6"/>
          <p:cNvSpPr>
            <a:spLocks noChangeArrowheads="1"/>
          </p:cNvSpPr>
          <p:nvPr/>
        </p:nvSpPr>
        <p:spPr bwMode="auto">
          <a:xfrm>
            <a:off x="4067175" y="4941168"/>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b="1" dirty="0"/>
              <a:t>Culture Shock! How to Survive a Merger</a:t>
            </a:r>
          </a:p>
          <a:p>
            <a:pPr eaLnBrk="1" hangingPunct="1"/>
            <a:r>
              <a:rPr lang="en-US" altLang="sv-SE" dirty="0"/>
              <a:t>By </a:t>
            </a:r>
            <a:r>
              <a:rPr lang="en-US" altLang="sv-SE" dirty="0">
                <a:hlinkClick r:id="rId5"/>
              </a:rPr>
              <a:t>Liz </a:t>
            </a:r>
            <a:r>
              <a:rPr lang="en-US" altLang="sv-SE" dirty="0" err="1">
                <a:hlinkClick r:id="rId5"/>
              </a:rPr>
              <a:t>Wolgemuth</a:t>
            </a:r>
            <a:r>
              <a:rPr lang="en-US" altLang="sv-SE" dirty="0"/>
              <a:t> </a:t>
            </a:r>
          </a:p>
          <a:p>
            <a:pPr eaLnBrk="1" hangingPunct="1"/>
            <a:r>
              <a:rPr lang="en-US" altLang="sv-SE" dirty="0"/>
              <a:t>Posted: March 31, 2008</a:t>
            </a:r>
          </a:p>
        </p:txBody>
      </p:sp>
      <p:pic>
        <p:nvPicPr>
          <p:cNvPr id="22536" name="Picture 2" descr="http://script.tailsweep.com/siteplacementhit/215266?sitePlacements=4,1&amp;tsSession=&amp;tsUid=-4900025580934780534&amp;tsUV=&amp;tsUrl=&amp;tsUUI=1886730777&amp;tsLho=www.uppsatser.se&amp;tsQu=&amp;tsRef=http%3A%2F%2Fwww.google.se%2Furl%3Fsa%3Dt%26source%3Dweb%26cd%3D1%26ved%3D0CBcQFjAA%26url%3Dhttp%253A%252F%252Fwww.uppsatser.se%252Fuppsats%252F6024de68dd%252F%26rct%3Dj%26q%3D%252Bfusion%2520%252Bf%25C3%25B6retagskultur%26ei%3DSx2HTebLM4rAswbfnZW1Aw%26usg%3DAFQjCNEu8qY2sVGG7IusX_p_lRIe_VGH_g&amp;tsLP=/uppsats/6024de68dd/&amp;tsSW=1680&amp;tsSH=1050&amp;tsSC=32&amp;tsPD=undefin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713" y="136525"/>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568" y="3005834"/>
            <a:ext cx="3836549" cy="1830113"/>
          </a:xfrm>
          <a:prstGeom prst="rect">
            <a:avLst/>
          </a:prstGeom>
        </p:spPr>
      </p:pic>
    </p:spTree>
    <p:extLst>
      <p:ext uri="{BB962C8B-B14F-4D97-AF65-F5344CB8AC3E}">
        <p14:creationId xmlns:p14="http://schemas.microsoft.com/office/powerpoint/2010/main" val="203373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476672"/>
            <a:ext cx="5558094" cy="4790548"/>
          </a:xfrm>
        </p:spPr>
      </p:pic>
    </p:spTree>
    <p:extLst>
      <p:ext uri="{BB962C8B-B14F-4D97-AF65-F5344CB8AC3E}">
        <p14:creationId xmlns:p14="http://schemas.microsoft.com/office/powerpoint/2010/main" val="3690653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7117" t="7751" r="18349"/>
          <a:stretch/>
        </p:blipFill>
        <p:spPr>
          <a:xfrm>
            <a:off x="43669" y="288052"/>
            <a:ext cx="9061320" cy="5716035"/>
          </a:xfrm>
        </p:spPr>
      </p:pic>
    </p:spTree>
    <p:extLst>
      <p:ext uri="{BB962C8B-B14F-4D97-AF65-F5344CB8AC3E}">
        <p14:creationId xmlns:p14="http://schemas.microsoft.com/office/powerpoint/2010/main" val="2165900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3059113" y="188913"/>
            <a:ext cx="3025775" cy="503237"/>
          </a:xfrm>
        </p:spPr>
        <p:txBody>
          <a:bodyPr/>
          <a:lstStyle/>
          <a:p>
            <a:r>
              <a:rPr lang="sv-SE" sz="2800" b="1" dirty="0" err="1" smtClean="0">
                <a:solidFill>
                  <a:srgbClr val="FF0000"/>
                </a:solidFill>
              </a:rPr>
              <a:t>Multi</a:t>
            </a:r>
            <a:r>
              <a:rPr lang="sv-SE" sz="2800" b="1" dirty="0" err="1" smtClean="0"/>
              <a:t>cultural</a:t>
            </a:r>
            <a:endParaRPr lang="sv-SE" sz="2800" b="1" dirty="0" smtClean="0"/>
          </a:p>
          <a:p>
            <a:endParaRPr lang="sv-SE" dirty="0" smtClean="0"/>
          </a:p>
          <a:p>
            <a:endParaRPr lang="sv-SE" dirty="0" smtClean="0"/>
          </a:p>
          <a:p>
            <a:endParaRPr lang="sv-SE" dirty="0" smtClean="0"/>
          </a:p>
          <a:p>
            <a:endParaRPr lang="sv-SE" dirty="0" smtClean="0"/>
          </a:p>
          <a:p>
            <a:endParaRPr lang="sv-SE" dirty="0" smtClean="0"/>
          </a:p>
          <a:p>
            <a:endParaRPr lang="sv-SE" dirty="0" smtClean="0"/>
          </a:p>
        </p:txBody>
      </p:sp>
      <p:pic>
        <p:nvPicPr>
          <p:cNvPr id="3072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981075"/>
            <a:ext cx="2778125"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981075"/>
            <a:ext cx="2808288"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1116013" y="3213100"/>
            <a:ext cx="6461125" cy="2734064"/>
            <a:chOff x="1116013" y="3213100"/>
            <a:chExt cx="6461125" cy="2734064"/>
          </a:xfrm>
        </p:grpSpPr>
        <p:sp>
          <p:nvSpPr>
            <p:cNvPr id="6" name="Content Placeholder 2"/>
            <p:cNvSpPr txBox="1">
              <a:spLocks/>
            </p:cNvSpPr>
            <p:nvPr/>
          </p:nvSpPr>
          <p:spPr bwMode="auto">
            <a:xfrm>
              <a:off x="3065463" y="3213100"/>
              <a:ext cx="30241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1" fontAlgn="base" hangingPunct="1">
                <a:spcBef>
                  <a:spcPct val="20000"/>
                </a:spcBef>
                <a:spcAft>
                  <a:spcPct val="0"/>
                </a:spcAft>
                <a:buFont typeface="Arial" charset="0"/>
                <a:defRPr>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a:solidFill>
                    <a:schemeClr val="tx1"/>
                  </a:solidFill>
                  <a:latin typeface="+mn-lt"/>
                  <a:cs typeface="+mn-cs"/>
                </a:defRPr>
              </a:lvl2pPr>
              <a:lvl3pPr marL="1143000" indent="-228600" algn="l" rtl="0" eaLnBrk="1" fontAlgn="base" hangingPunct="1">
                <a:spcBef>
                  <a:spcPct val="20000"/>
                </a:spcBef>
                <a:spcAft>
                  <a:spcPct val="0"/>
                </a:spcAft>
                <a:buFont typeface="Arial" charset="0"/>
                <a:buChar char="•"/>
                <a:defRPr>
                  <a:solidFill>
                    <a:schemeClr val="tx1"/>
                  </a:solidFill>
                  <a:latin typeface="+mn-lt"/>
                  <a:cs typeface="+mn-cs"/>
                </a:defRPr>
              </a:lvl3pPr>
              <a:lvl4pPr marL="1600200" indent="-228600" algn="l" rtl="0" eaLnBrk="1" fontAlgn="base" hangingPunct="1">
                <a:spcBef>
                  <a:spcPct val="20000"/>
                </a:spcBef>
                <a:spcAft>
                  <a:spcPct val="0"/>
                </a:spcAft>
                <a:buFont typeface="Arial" charset="0"/>
                <a:buChar char="–"/>
                <a:defRPr>
                  <a:solidFill>
                    <a:schemeClr val="tx1"/>
                  </a:solidFill>
                  <a:latin typeface="+mn-lt"/>
                  <a:cs typeface="+mn-cs"/>
                </a:defRPr>
              </a:lvl4pPr>
              <a:lvl5pPr marL="2057400" indent="-228600" algn="l" rtl="0" eaLnBrk="1" fontAlgn="base" hangingPunct="1">
                <a:spcBef>
                  <a:spcPct val="20000"/>
                </a:spcBef>
                <a:spcAft>
                  <a:spcPct val="0"/>
                </a:spcAft>
                <a:buFont typeface="Arial" charset="0"/>
                <a:buChar char="»"/>
                <a:defRPr>
                  <a:solidFill>
                    <a:schemeClr val="tx1"/>
                  </a:solidFill>
                  <a:latin typeface="+mn-lt"/>
                  <a:cs typeface="+mn-cs"/>
                </a:defRPr>
              </a:lvl5pPr>
              <a:lvl6pPr marL="2514600" indent="-228600" algn="l" rtl="0" eaLnBrk="1" fontAlgn="base" hangingPunct="1">
                <a:spcBef>
                  <a:spcPct val="20000"/>
                </a:spcBef>
                <a:spcAft>
                  <a:spcPct val="0"/>
                </a:spcAft>
                <a:buFont typeface="Arial" charset="0"/>
                <a:buChar char="»"/>
                <a:defRPr>
                  <a:solidFill>
                    <a:schemeClr val="tx1"/>
                  </a:solidFill>
                  <a:latin typeface="+mn-lt"/>
                  <a:cs typeface="+mn-cs"/>
                </a:defRPr>
              </a:lvl6pPr>
              <a:lvl7pPr marL="2971800" indent="-228600" algn="l" rtl="0" eaLnBrk="1" fontAlgn="base" hangingPunct="1">
                <a:spcBef>
                  <a:spcPct val="20000"/>
                </a:spcBef>
                <a:spcAft>
                  <a:spcPct val="0"/>
                </a:spcAft>
                <a:buFont typeface="Arial" charset="0"/>
                <a:buChar char="»"/>
                <a:defRPr>
                  <a:solidFill>
                    <a:schemeClr val="tx1"/>
                  </a:solidFill>
                  <a:latin typeface="+mn-lt"/>
                  <a:cs typeface="+mn-cs"/>
                </a:defRPr>
              </a:lvl7pPr>
              <a:lvl8pPr marL="3429000" indent="-228600" algn="l" rtl="0" eaLnBrk="1" fontAlgn="base" hangingPunct="1">
                <a:spcBef>
                  <a:spcPct val="20000"/>
                </a:spcBef>
                <a:spcAft>
                  <a:spcPct val="0"/>
                </a:spcAft>
                <a:buFont typeface="Arial" charset="0"/>
                <a:buChar char="»"/>
                <a:defRPr>
                  <a:solidFill>
                    <a:schemeClr val="tx1"/>
                  </a:solidFill>
                  <a:latin typeface="+mn-lt"/>
                  <a:cs typeface="+mn-cs"/>
                </a:defRPr>
              </a:lvl8pPr>
              <a:lvl9pPr marL="3886200" indent="-228600" algn="l" rtl="0" eaLnBrk="1" fontAlgn="base" hangingPunct="1">
                <a:spcBef>
                  <a:spcPct val="20000"/>
                </a:spcBef>
                <a:spcAft>
                  <a:spcPct val="0"/>
                </a:spcAft>
                <a:buFont typeface="Arial" charset="0"/>
                <a:buChar char="»"/>
                <a:defRPr>
                  <a:solidFill>
                    <a:schemeClr val="tx1"/>
                  </a:solidFill>
                  <a:latin typeface="+mn-lt"/>
                  <a:cs typeface="+mn-cs"/>
                </a:defRPr>
              </a:lvl9pPr>
            </a:lstStyle>
            <a:p>
              <a:pPr>
                <a:defRPr/>
              </a:pPr>
              <a:r>
                <a:rPr lang="sv-SE" sz="2800" b="1" kern="0" dirty="0" err="1" smtClean="0">
                  <a:solidFill>
                    <a:srgbClr val="FF0000"/>
                  </a:solidFill>
                </a:rPr>
                <a:t>Inter</a:t>
              </a:r>
              <a:r>
                <a:rPr lang="sv-SE" sz="2800" b="1" kern="0" dirty="0" err="1" smtClean="0"/>
                <a:t>cultural</a:t>
              </a:r>
              <a:endParaRPr lang="sv-SE" sz="2800" b="1" kern="0" dirty="0" smtClean="0"/>
            </a:p>
            <a:p>
              <a:pPr>
                <a:defRPr/>
              </a:pPr>
              <a:endParaRPr lang="sv-SE" kern="0" dirty="0" smtClean="0"/>
            </a:p>
            <a:p>
              <a:pPr>
                <a:defRPr/>
              </a:pPr>
              <a:endParaRPr lang="sv-SE" kern="0" dirty="0" smtClean="0"/>
            </a:p>
            <a:p>
              <a:pPr>
                <a:defRPr/>
              </a:pPr>
              <a:endParaRPr lang="sv-SE" kern="0" dirty="0" smtClean="0"/>
            </a:p>
            <a:p>
              <a:pPr>
                <a:defRPr/>
              </a:pPr>
              <a:endParaRPr lang="sv-SE" kern="0" dirty="0" smtClean="0"/>
            </a:p>
            <a:p>
              <a:pPr>
                <a:defRPr/>
              </a:pPr>
              <a:endParaRPr lang="sv-SE" kern="0" dirty="0" smtClean="0"/>
            </a:p>
            <a:p>
              <a:pPr>
                <a:defRPr/>
              </a:pPr>
              <a:endParaRPr lang="sv-SE" kern="0" dirty="0"/>
            </a:p>
          </p:txBody>
        </p:sp>
        <p:pic>
          <p:nvPicPr>
            <p:cNvPr id="3072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9875" y="3717180"/>
              <a:ext cx="2387263" cy="2116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yaelBri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3819886"/>
              <a:ext cx="2778125" cy="212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56556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ubtitle 2"/>
          <p:cNvSpPr txBox="1">
            <a:spLocks/>
          </p:cNvSpPr>
          <p:nvPr/>
        </p:nvSpPr>
        <p:spPr bwMode="auto">
          <a:xfrm>
            <a:off x="571500" y="2798763"/>
            <a:ext cx="8072438"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20000"/>
              </a:spcBef>
              <a:buClr>
                <a:srgbClr val="002060"/>
              </a:buClr>
            </a:pPr>
            <a:r>
              <a:rPr lang="sv-SE" sz="3200" dirty="0" err="1">
                <a:latin typeface="Calibri" pitchFamily="34" charset="0"/>
                <a:ea typeface="ＭＳ Ｐゴシック" pitchFamily="34" charset="-128"/>
                <a:cs typeface="Times New Roman" pitchFamily="18" charset="0"/>
              </a:rPr>
              <a:t>Intercultural</a:t>
            </a:r>
            <a:r>
              <a:rPr lang="sv-SE" sz="3200" dirty="0">
                <a:latin typeface="Calibri" pitchFamily="34" charset="0"/>
                <a:ea typeface="ＭＳ Ｐゴシック" pitchFamily="34" charset="-128"/>
                <a:cs typeface="Times New Roman" pitchFamily="18" charset="0"/>
              </a:rPr>
              <a:t> </a:t>
            </a:r>
            <a:r>
              <a:rPr lang="sv-SE" sz="3200" dirty="0" err="1">
                <a:latin typeface="Calibri" pitchFamily="34" charset="0"/>
                <a:ea typeface="ＭＳ Ｐゴシック" pitchFamily="34" charset="-128"/>
                <a:cs typeface="Times New Roman" pitchFamily="18" charset="0"/>
              </a:rPr>
              <a:t>communication</a:t>
            </a:r>
            <a:r>
              <a:rPr lang="sv-SE" sz="3200" dirty="0">
                <a:latin typeface="Calibri" pitchFamily="34" charset="0"/>
                <a:ea typeface="ＭＳ Ｐゴシック" pitchFamily="34" charset="-128"/>
                <a:cs typeface="Times New Roman" pitchFamily="18" charset="0"/>
              </a:rPr>
              <a:t> is a process </a:t>
            </a:r>
            <a:r>
              <a:rPr lang="sv-SE" sz="3200" dirty="0" err="1">
                <a:latin typeface="Calibri" pitchFamily="34" charset="0"/>
                <a:ea typeface="ＭＳ Ｐゴシック" pitchFamily="34" charset="-128"/>
                <a:cs typeface="Times New Roman" pitchFamily="18" charset="0"/>
              </a:rPr>
              <a:t>whereby</a:t>
            </a:r>
            <a:r>
              <a:rPr lang="sv-SE" sz="3200" dirty="0">
                <a:latin typeface="Calibri" pitchFamily="34" charset="0"/>
                <a:ea typeface="ＭＳ Ｐゴシック" pitchFamily="34" charset="-128"/>
                <a:cs typeface="Times New Roman" pitchFamily="18" charset="0"/>
              </a:rPr>
              <a:t> </a:t>
            </a:r>
            <a:r>
              <a:rPr lang="sv-SE" sz="3200" dirty="0" err="1">
                <a:latin typeface="Calibri" pitchFamily="34" charset="0"/>
                <a:ea typeface="ＭＳ Ｐゴシック" pitchFamily="34" charset="-128"/>
                <a:cs typeface="Times New Roman" pitchFamily="18" charset="0"/>
              </a:rPr>
              <a:t>people</a:t>
            </a:r>
            <a:r>
              <a:rPr lang="sv-SE" sz="3200" dirty="0">
                <a:latin typeface="Calibri" pitchFamily="34" charset="0"/>
                <a:ea typeface="ＭＳ Ｐゴシック" pitchFamily="34" charset="-128"/>
                <a:cs typeface="Times New Roman" pitchFamily="18" charset="0"/>
              </a:rPr>
              <a:t> from different </a:t>
            </a:r>
            <a:r>
              <a:rPr lang="sv-SE" sz="3200" dirty="0" err="1">
                <a:latin typeface="Calibri" pitchFamily="34" charset="0"/>
                <a:ea typeface="ＭＳ Ｐゴシック" pitchFamily="34" charset="-128"/>
                <a:cs typeface="Times New Roman" pitchFamily="18" charset="0"/>
              </a:rPr>
              <a:t>cultures</a:t>
            </a:r>
            <a:r>
              <a:rPr lang="sv-SE" sz="3200" dirty="0">
                <a:latin typeface="Calibri" pitchFamily="34" charset="0"/>
                <a:ea typeface="ＭＳ Ｐゴシック" pitchFamily="34" charset="-128"/>
                <a:cs typeface="Times New Roman" pitchFamily="18" charset="0"/>
              </a:rPr>
              <a:t> </a:t>
            </a:r>
            <a:r>
              <a:rPr lang="sv-SE" sz="3200" dirty="0" err="1">
                <a:latin typeface="Calibri" pitchFamily="34" charset="0"/>
                <a:ea typeface="ＭＳ Ｐゴシック" pitchFamily="34" charset="-128"/>
                <a:cs typeface="Times New Roman" pitchFamily="18" charset="0"/>
              </a:rPr>
              <a:t>integrate</a:t>
            </a:r>
            <a:r>
              <a:rPr lang="sv-SE" sz="3200" dirty="0">
                <a:latin typeface="Calibri" pitchFamily="34" charset="0"/>
                <a:ea typeface="ＭＳ Ｐゴシック" pitchFamily="34" charset="-128"/>
                <a:cs typeface="Times New Roman" pitchFamily="18" charset="0"/>
              </a:rPr>
              <a:t> </a:t>
            </a:r>
            <a:r>
              <a:rPr lang="sv-SE" sz="3200" dirty="0" err="1">
                <a:latin typeface="Calibri" pitchFamily="34" charset="0"/>
                <a:ea typeface="ＭＳ Ｐゴシック" pitchFamily="34" charset="-128"/>
                <a:cs typeface="Times New Roman" pitchFamily="18" charset="0"/>
              </a:rPr>
              <a:t>their</a:t>
            </a:r>
            <a:r>
              <a:rPr lang="sv-SE" sz="3200" dirty="0">
                <a:latin typeface="Calibri" pitchFamily="34" charset="0"/>
                <a:ea typeface="ＭＳ Ｐゴシック" pitchFamily="34" charset="-128"/>
                <a:cs typeface="Times New Roman" pitchFamily="18" charset="0"/>
              </a:rPr>
              <a:t> </a:t>
            </a:r>
            <a:r>
              <a:rPr lang="sv-SE" sz="3200" dirty="0" err="1">
                <a:latin typeface="Calibri" pitchFamily="34" charset="0"/>
                <a:ea typeface="ＭＳ Ｐゴシック" pitchFamily="34" charset="-128"/>
                <a:cs typeface="Times New Roman" pitchFamily="18" charset="0"/>
              </a:rPr>
              <a:t>resources</a:t>
            </a:r>
            <a:r>
              <a:rPr lang="sv-SE" sz="3200" dirty="0">
                <a:latin typeface="Calibri" pitchFamily="34" charset="0"/>
                <a:ea typeface="ＭＳ Ｐゴシック" pitchFamily="34" charset="-128"/>
                <a:cs typeface="Times New Roman" pitchFamily="18" charset="0"/>
              </a:rPr>
              <a:t>, </a:t>
            </a:r>
            <a:r>
              <a:rPr lang="sv-SE" sz="3200" dirty="0" err="1">
                <a:latin typeface="Calibri" pitchFamily="34" charset="0"/>
                <a:ea typeface="ＭＳ Ｐゴシック" pitchFamily="34" charset="-128"/>
                <a:cs typeface="Times New Roman" pitchFamily="18" charset="0"/>
              </a:rPr>
              <a:t>striving</a:t>
            </a:r>
            <a:r>
              <a:rPr lang="sv-SE" sz="3200" dirty="0">
                <a:latin typeface="Calibri" pitchFamily="34" charset="0"/>
                <a:ea typeface="ＭＳ Ｐゴシック" pitchFamily="34" charset="-128"/>
                <a:cs typeface="Times New Roman" pitchFamily="18" charset="0"/>
              </a:rPr>
              <a:t> </a:t>
            </a:r>
            <a:r>
              <a:rPr lang="sv-SE" sz="3200" dirty="0" err="1" smtClean="0">
                <a:latin typeface="Calibri" pitchFamily="34" charset="0"/>
                <a:ea typeface="ＭＳ Ｐゴシック" pitchFamily="34" charset="-128"/>
                <a:cs typeface="Times New Roman" pitchFamily="18" charset="0"/>
              </a:rPr>
              <a:t>towards</a:t>
            </a:r>
            <a:r>
              <a:rPr lang="sv-SE" sz="3200" dirty="0" smtClean="0">
                <a:latin typeface="Calibri" pitchFamily="34" charset="0"/>
                <a:ea typeface="ＭＳ Ｐゴシック" pitchFamily="34" charset="-128"/>
                <a:cs typeface="Times New Roman" pitchFamily="18" charset="0"/>
              </a:rPr>
              <a:t> </a:t>
            </a:r>
            <a:r>
              <a:rPr lang="sv-SE" sz="3200" dirty="0">
                <a:latin typeface="Calibri" pitchFamily="34" charset="0"/>
                <a:ea typeface="ＭＳ Ｐゴシック" pitchFamily="34" charset="-128"/>
                <a:cs typeface="Times New Roman" pitchFamily="18" charset="0"/>
              </a:rPr>
              <a:t>an optimal </a:t>
            </a:r>
            <a:r>
              <a:rPr lang="sv-SE" sz="3200" dirty="0" err="1">
                <a:latin typeface="Calibri" pitchFamily="34" charset="0"/>
                <a:ea typeface="ＭＳ Ｐゴシック" pitchFamily="34" charset="-128"/>
                <a:cs typeface="Times New Roman" pitchFamily="18" charset="0"/>
              </a:rPr>
              <a:t>result</a:t>
            </a:r>
            <a:r>
              <a:rPr lang="sv-SE" sz="3200" dirty="0">
                <a:latin typeface="Calibri" pitchFamily="34" charset="0"/>
                <a:ea typeface="ＭＳ Ｐゴシック" pitchFamily="34" charset="-128"/>
                <a:cs typeface="Times New Roman" pitchFamily="18" charset="0"/>
              </a:rPr>
              <a:t> </a:t>
            </a:r>
            <a:r>
              <a:rPr lang="sv-SE" sz="3200" dirty="0" err="1">
                <a:latin typeface="Calibri" pitchFamily="34" charset="0"/>
                <a:ea typeface="ＭＳ Ｐゴシック" pitchFamily="34" charset="-128"/>
                <a:cs typeface="Times New Roman" pitchFamily="18" charset="0"/>
              </a:rPr>
              <a:t>that</a:t>
            </a:r>
            <a:r>
              <a:rPr lang="sv-SE" sz="3200" dirty="0">
                <a:latin typeface="Calibri" pitchFamily="34" charset="0"/>
                <a:ea typeface="ＭＳ Ｐゴシック" pitchFamily="34" charset="-128"/>
                <a:cs typeface="Times New Roman" pitchFamily="18" charset="0"/>
              </a:rPr>
              <a:t>  </a:t>
            </a:r>
            <a:r>
              <a:rPr lang="sv-SE" sz="3200" dirty="0" err="1">
                <a:latin typeface="Calibri" pitchFamily="34" charset="0"/>
                <a:ea typeface="ＭＳ Ｐゴシック" pitchFamily="34" charset="-128"/>
                <a:cs typeface="Times New Roman" pitchFamily="18" charset="0"/>
              </a:rPr>
              <a:t>cannot</a:t>
            </a:r>
            <a:r>
              <a:rPr lang="sv-SE" sz="3200" dirty="0">
                <a:latin typeface="Calibri" pitchFamily="34" charset="0"/>
                <a:ea typeface="ＭＳ Ｐゴシック" pitchFamily="34" charset="-128"/>
                <a:cs typeface="Times New Roman" pitchFamily="18" charset="0"/>
              </a:rPr>
              <a:t> be </a:t>
            </a:r>
            <a:r>
              <a:rPr lang="sv-SE" sz="3200" dirty="0" err="1">
                <a:latin typeface="Calibri" pitchFamily="34" charset="0"/>
                <a:ea typeface="ＭＳ Ｐゴシック" pitchFamily="34" charset="-128"/>
                <a:cs typeface="Times New Roman" pitchFamily="18" charset="0"/>
              </a:rPr>
              <a:t>achieved</a:t>
            </a:r>
            <a:r>
              <a:rPr lang="sv-SE" sz="3200" dirty="0">
                <a:latin typeface="Calibri" pitchFamily="34" charset="0"/>
                <a:ea typeface="ＭＳ Ｐゴシック" pitchFamily="34" charset="-128"/>
                <a:cs typeface="Times New Roman" pitchFamily="18" charset="0"/>
              </a:rPr>
              <a:t> by </a:t>
            </a:r>
            <a:r>
              <a:rPr lang="sv-SE" sz="3200" dirty="0" err="1">
                <a:latin typeface="Calibri" pitchFamily="34" charset="0"/>
                <a:ea typeface="ＭＳ Ｐゴシック" pitchFamily="34" charset="-128"/>
                <a:cs typeface="Times New Roman" pitchFamily="18" charset="0"/>
              </a:rPr>
              <a:t>any</a:t>
            </a:r>
            <a:r>
              <a:rPr lang="sv-SE" sz="3200" dirty="0">
                <a:latin typeface="Calibri" pitchFamily="34" charset="0"/>
                <a:ea typeface="ＭＳ Ｐゴシック" pitchFamily="34" charset="-128"/>
                <a:cs typeface="Times New Roman" pitchFamily="18" charset="0"/>
              </a:rPr>
              <a:t> </a:t>
            </a:r>
            <a:r>
              <a:rPr lang="sv-SE" sz="3200" dirty="0" err="1">
                <a:latin typeface="Calibri" pitchFamily="34" charset="0"/>
                <a:ea typeface="ＭＳ Ｐゴシック" pitchFamily="34" charset="-128"/>
                <a:cs typeface="Times New Roman" pitchFamily="18" charset="0"/>
              </a:rPr>
              <a:t>culture</a:t>
            </a:r>
            <a:r>
              <a:rPr lang="sv-SE" sz="3200" dirty="0">
                <a:latin typeface="Calibri" pitchFamily="34" charset="0"/>
                <a:ea typeface="ＭＳ Ｐゴシック" pitchFamily="34" charset="-128"/>
                <a:cs typeface="Times New Roman" pitchFamily="18" charset="0"/>
              </a:rPr>
              <a:t> </a:t>
            </a:r>
            <a:r>
              <a:rPr lang="sv-SE" sz="3200" dirty="0" err="1">
                <a:latin typeface="Calibri" pitchFamily="34" charset="0"/>
                <a:ea typeface="ＭＳ Ｐゴシック" pitchFamily="34" charset="-128"/>
                <a:cs typeface="Times New Roman" pitchFamily="18" charset="0"/>
              </a:rPr>
              <a:t>individually</a:t>
            </a:r>
            <a:r>
              <a:rPr lang="sv-SE" sz="3200" dirty="0">
                <a:latin typeface="Calibri" pitchFamily="34" charset="0"/>
                <a:ea typeface="ＭＳ Ｐゴシック" pitchFamily="34" charset="-128"/>
                <a:cs typeface="Times New Roman" pitchFamily="18" charset="0"/>
              </a:rPr>
              <a:t>                        </a:t>
            </a:r>
            <a:r>
              <a:rPr lang="sv-SE" sz="1800" dirty="0">
                <a:latin typeface="Calibri" pitchFamily="34" charset="0"/>
                <a:ea typeface="ＭＳ Ｐゴシック" pitchFamily="34" charset="-128"/>
                <a:cs typeface="Times New Roman" pitchFamily="18" charset="0"/>
              </a:rPr>
              <a:t>(</a:t>
            </a:r>
            <a:r>
              <a:rPr lang="sv-SE" sz="1800" dirty="0" err="1">
                <a:latin typeface="Calibri" pitchFamily="34" charset="0"/>
                <a:ea typeface="ＭＳ Ｐゴシック" pitchFamily="34" charset="-128"/>
                <a:cs typeface="Times New Roman" pitchFamily="18" charset="0"/>
              </a:rPr>
              <a:t>Klyukanov</a:t>
            </a:r>
            <a:r>
              <a:rPr lang="sv-SE" sz="1800" dirty="0">
                <a:latin typeface="Calibri" pitchFamily="34" charset="0"/>
                <a:ea typeface="ＭＳ Ｐゴシック" pitchFamily="34" charset="-128"/>
                <a:cs typeface="Times New Roman" pitchFamily="18" charset="0"/>
              </a:rPr>
              <a:t> 2005)</a:t>
            </a:r>
          </a:p>
        </p:txBody>
      </p:sp>
      <p:pic>
        <p:nvPicPr>
          <p:cNvPr id="76803" name="Picture 18" descr="mangfa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888" y="142875"/>
            <a:ext cx="1928812"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692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551650" y="548680"/>
            <a:ext cx="8352928" cy="755650"/>
          </a:xfrm>
        </p:spPr>
        <p:txBody>
          <a:bodyPr/>
          <a:lstStyle/>
          <a:p>
            <a:pPr>
              <a:lnSpc>
                <a:spcPct val="100000"/>
              </a:lnSpc>
            </a:pPr>
            <a:r>
              <a:rPr lang="sv-SE" altLang="sv-SE" sz="3600" b="1" dirty="0" err="1" smtClean="0">
                <a:solidFill>
                  <a:srgbClr val="002060"/>
                </a:solidFill>
                <a:latin typeface="Calibri" panose="020F0502020204030204" pitchFamily="34" charset="0"/>
              </a:rPr>
              <a:t>Intercultural</a:t>
            </a:r>
            <a:r>
              <a:rPr lang="sv-SE" altLang="sv-SE" sz="3600" b="1" dirty="0" smtClean="0">
                <a:solidFill>
                  <a:srgbClr val="002060"/>
                </a:solidFill>
                <a:latin typeface="Calibri" panose="020F0502020204030204" pitchFamily="34" charset="0"/>
              </a:rPr>
              <a:t> </a:t>
            </a:r>
            <a:r>
              <a:rPr lang="sv-SE" altLang="sv-SE" sz="3600" b="1" dirty="0" err="1" smtClean="0">
                <a:solidFill>
                  <a:srgbClr val="002060"/>
                </a:solidFill>
                <a:latin typeface="Calibri" panose="020F0502020204030204" pitchFamily="34" charset="0"/>
              </a:rPr>
              <a:t>communication</a:t>
            </a:r>
            <a:r>
              <a:rPr lang="sv-SE" altLang="sv-SE" sz="3600" b="1" dirty="0" smtClean="0">
                <a:solidFill>
                  <a:srgbClr val="002060"/>
                </a:solidFill>
                <a:latin typeface="Calibri" panose="020F0502020204030204" pitchFamily="34" charset="0"/>
              </a:rPr>
              <a:t> </a:t>
            </a:r>
            <a:r>
              <a:rPr lang="sv-SE" altLang="sv-SE" sz="3600" b="1" dirty="0" err="1" smtClean="0">
                <a:solidFill>
                  <a:srgbClr val="002060"/>
                </a:solidFill>
                <a:latin typeface="Calibri" panose="020F0502020204030204" pitchFamily="34" charset="0"/>
              </a:rPr>
              <a:t>competences</a:t>
            </a:r>
            <a:endParaRPr lang="sv-SE" altLang="sv-SE" sz="3600" b="1" dirty="0" smtClean="0">
              <a:solidFill>
                <a:srgbClr val="002060"/>
              </a:solidFill>
              <a:latin typeface="Calibri" panose="020F0502020204030204" pitchFamily="34" charset="0"/>
            </a:endParaRPr>
          </a:p>
        </p:txBody>
      </p:sp>
      <p:sp>
        <p:nvSpPr>
          <p:cNvPr id="99331" name="Content Placeholder 2"/>
          <p:cNvSpPr>
            <a:spLocks noGrp="1"/>
          </p:cNvSpPr>
          <p:nvPr>
            <p:ph sz="half" idx="1"/>
          </p:nvPr>
        </p:nvSpPr>
        <p:spPr>
          <a:xfrm>
            <a:off x="657880" y="1916113"/>
            <a:ext cx="7920111" cy="3457103"/>
          </a:xfrm>
        </p:spPr>
        <p:txBody>
          <a:bodyPr/>
          <a:lstStyle/>
          <a:p>
            <a:pPr marL="0" indent="0">
              <a:buFont typeface="Arial" charset="0"/>
              <a:buNone/>
            </a:pPr>
            <a:r>
              <a:rPr lang="en-US" altLang="sv-SE" sz="3200" dirty="0" smtClean="0">
                <a:latin typeface="Calibri" panose="020F0502020204030204" pitchFamily="34" charset="0"/>
              </a:rPr>
              <a:t>"</a:t>
            </a:r>
            <a:r>
              <a:rPr lang="en-US" altLang="sv-SE" sz="3200" i="1" dirty="0" smtClean="0">
                <a:latin typeface="Calibri" panose="020F0502020204030204" pitchFamily="34" charset="0"/>
              </a:rPr>
              <a:t>the degree to which an individual is able to exchange information effectively and appropriately with individuals who are culturally dissimilar</a:t>
            </a:r>
            <a:r>
              <a:rPr lang="en-US" altLang="sv-SE" sz="3200" dirty="0" smtClean="0">
                <a:latin typeface="Calibri" panose="020F0502020204030204" pitchFamily="34" charset="0"/>
              </a:rPr>
              <a:t>“</a:t>
            </a:r>
          </a:p>
          <a:p>
            <a:pPr marL="0" indent="0">
              <a:buFont typeface="Arial" charset="0"/>
              <a:buNone/>
            </a:pPr>
            <a:r>
              <a:rPr lang="en-US" altLang="sv-SE" sz="3200" dirty="0" smtClean="0">
                <a:latin typeface="Calibri" panose="020F0502020204030204" pitchFamily="34" charset="0"/>
              </a:rPr>
              <a:t>					      </a:t>
            </a:r>
            <a:r>
              <a:rPr lang="en-US" altLang="sv-SE" sz="1600" dirty="0" smtClean="0">
                <a:latin typeface="Calibri" panose="020F0502020204030204" pitchFamily="34" charset="0"/>
              </a:rPr>
              <a:t>(Rogers &amp; </a:t>
            </a:r>
            <a:r>
              <a:rPr lang="en-US" altLang="sv-SE" sz="1600" dirty="0" err="1" smtClean="0">
                <a:latin typeface="Calibri" panose="020F0502020204030204" pitchFamily="34" charset="0"/>
              </a:rPr>
              <a:t>Steinfatt</a:t>
            </a:r>
            <a:r>
              <a:rPr lang="en-US" altLang="sv-SE" sz="1600" dirty="0" smtClean="0">
                <a:latin typeface="Calibri" panose="020F0502020204030204" pitchFamily="34" charset="0"/>
              </a:rPr>
              <a:t> 1998)</a:t>
            </a:r>
            <a:endParaRPr lang="sv-SE" altLang="sv-SE" sz="1600" dirty="0" smtClean="0">
              <a:latin typeface="Calibri" panose="020F0502020204030204" pitchFamily="34" charset="0"/>
            </a:endParaRPr>
          </a:p>
        </p:txBody>
      </p:sp>
    </p:spTree>
    <p:extLst>
      <p:ext uri="{BB962C8B-B14F-4D97-AF65-F5344CB8AC3E}">
        <p14:creationId xmlns:p14="http://schemas.microsoft.com/office/powerpoint/2010/main" val="274542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684213" y="549275"/>
            <a:ext cx="7743825" cy="6327775"/>
            <a:chOff x="683568" y="548680"/>
            <a:chExt cx="7744088" cy="6328370"/>
          </a:xfrm>
        </p:grpSpPr>
        <p:pic>
          <p:nvPicPr>
            <p:cNvPr id="20484" name="Picture 3" descr="iccsystemsvens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419" y="620688"/>
              <a:ext cx="5980113" cy="4879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5" name="Text Box 4"/>
            <p:cNvSpPr txBox="1">
              <a:spLocks noChangeArrowheads="1"/>
            </p:cNvSpPr>
            <p:nvPr/>
          </p:nvSpPr>
          <p:spPr bwMode="auto">
            <a:xfrm>
              <a:off x="6559965" y="5805264"/>
              <a:ext cx="18676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r>
                <a:rPr lang="sv-SE" altLang="sv-SE" sz="1200">
                  <a:latin typeface="Calibri" pitchFamily="34" charset="0"/>
                  <a:cs typeface="Arial" charset="0"/>
                </a:rPr>
                <a:t>(based on Klyukanov 2005)</a:t>
              </a:r>
              <a:endParaRPr lang="en-US" altLang="sv-SE" sz="1200">
                <a:latin typeface="Calibri" pitchFamily="34" charset="0"/>
                <a:cs typeface="Arial" charset="0"/>
              </a:endParaRPr>
            </a:p>
          </p:txBody>
        </p:sp>
        <p:pic>
          <p:nvPicPr>
            <p:cNvPr id="20486" name="Picture 9" descr="books 00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568" y="548680"/>
              <a:ext cx="23749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2" descr="puzzled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4233862"/>
              <a:ext cx="1947862"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1" descr="feeling-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99138" y="1737043"/>
              <a:ext cx="2224087"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Date Placeholder 3"/>
            <p:cNvSpPr txBox="1">
              <a:spLocks/>
            </p:cNvSpPr>
            <p:nvPr/>
          </p:nvSpPr>
          <p:spPr bwMode="auto">
            <a:xfrm>
              <a:off x="4081463" y="6486525"/>
              <a:ext cx="17176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sz="1400">
                <a:latin typeface="Calibri" pitchFamily="34" charset="0"/>
                <a:cs typeface="Arial" charset="0"/>
              </a:endParaRPr>
            </a:p>
          </p:txBody>
        </p:sp>
        <p:sp>
          <p:nvSpPr>
            <p:cNvPr id="20490" name="Rectangle 1"/>
            <p:cNvSpPr>
              <a:spLocks noChangeArrowheads="1"/>
            </p:cNvSpPr>
            <p:nvPr/>
          </p:nvSpPr>
          <p:spPr bwMode="auto">
            <a:xfrm>
              <a:off x="5500484" y="1394507"/>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491" name="Rectangle 9"/>
            <p:cNvSpPr>
              <a:spLocks noChangeArrowheads="1"/>
            </p:cNvSpPr>
            <p:nvPr/>
          </p:nvSpPr>
          <p:spPr bwMode="auto">
            <a:xfrm>
              <a:off x="5227692" y="1261140"/>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492" name="Rectangle 10"/>
            <p:cNvSpPr>
              <a:spLocks noChangeArrowheads="1"/>
            </p:cNvSpPr>
            <p:nvPr/>
          </p:nvSpPr>
          <p:spPr bwMode="auto">
            <a:xfrm>
              <a:off x="4841364" y="1162844"/>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493" name="Rectangle 11"/>
            <p:cNvSpPr>
              <a:spLocks noChangeArrowheads="1"/>
            </p:cNvSpPr>
            <p:nvPr/>
          </p:nvSpPr>
          <p:spPr bwMode="auto">
            <a:xfrm>
              <a:off x="4499992" y="1167232"/>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494" name="Rectangle 12"/>
            <p:cNvSpPr>
              <a:spLocks noChangeArrowheads="1"/>
            </p:cNvSpPr>
            <p:nvPr/>
          </p:nvSpPr>
          <p:spPr bwMode="auto">
            <a:xfrm>
              <a:off x="4211960" y="1263432"/>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495" name="Rectangle 13"/>
            <p:cNvSpPr>
              <a:spLocks noChangeArrowheads="1"/>
            </p:cNvSpPr>
            <p:nvPr/>
          </p:nvSpPr>
          <p:spPr bwMode="auto">
            <a:xfrm>
              <a:off x="3923928" y="1412039"/>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496" name="Rectangle 14"/>
            <p:cNvSpPr>
              <a:spLocks noChangeArrowheads="1"/>
            </p:cNvSpPr>
            <p:nvPr/>
          </p:nvSpPr>
          <p:spPr bwMode="auto">
            <a:xfrm>
              <a:off x="3666376" y="1665035"/>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497" name="Rectangle 15"/>
            <p:cNvSpPr>
              <a:spLocks noChangeArrowheads="1"/>
            </p:cNvSpPr>
            <p:nvPr/>
          </p:nvSpPr>
          <p:spPr bwMode="auto">
            <a:xfrm>
              <a:off x="3495390" y="1916832"/>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498" name="Rectangle 16"/>
            <p:cNvSpPr>
              <a:spLocks noChangeArrowheads="1"/>
            </p:cNvSpPr>
            <p:nvPr/>
          </p:nvSpPr>
          <p:spPr bwMode="auto">
            <a:xfrm>
              <a:off x="3491888" y="2293851"/>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499" name="Rectangle 17"/>
            <p:cNvSpPr>
              <a:spLocks noChangeArrowheads="1"/>
            </p:cNvSpPr>
            <p:nvPr/>
          </p:nvSpPr>
          <p:spPr bwMode="auto">
            <a:xfrm>
              <a:off x="3772920" y="2378116"/>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500" name="Rectangle 18"/>
            <p:cNvSpPr>
              <a:spLocks noChangeArrowheads="1"/>
            </p:cNvSpPr>
            <p:nvPr/>
          </p:nvSpPr>
          <p:spPr bwMode="auto">
            <a:xfrm>
              <a:off x="3995936" y="2596104"/>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501" name="Rectangle 19"/>
            <p:cNvSpPr>
              <a:spLocks noChangeArrowheads="1"/>
            </p:cNvSpPr>
            <p:nvPr/>
          </p:nvSpPr>
          <p:spPr bwMode="auto">
            <a:xfrm>
              <a:off x="4130864" y="2852936"/>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502" name="Rectangle 20"/>
            <p:cNvSpPr>
              <a:spLocks noChangeArrowheads="1"/>
            </p:cNvSpPr>
            <p:nvPr/>
          </p:nvSpPr>
          <p:spPr bwMode="auto">
            <a:xfrm>
              <a:off x="2195736" y="2988667"/>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503" name="Rectangle 21"/>
            <p:cNvSpPr>
              <a:spLocks noChangeArrowheads="1"/>
            </p:cNvSpPr>
            <p:nvPr/>
          </p:nvSpPr>
          <p:spPr bwMode="auto">
            <a:xfrm>
              <a:off x="2339752" y="3527173"/>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504" name="Rectangle 22"/>
            <p:cNvSpPr>
              <a:spLocks noChangeArrowheads="1"/>
            </p:cNvSpPr>
            <p:nvPr/>
          </p:nvSpPr>
          <p:spPr bwMode="auto">
            <a:xfrm>
              <a:off x="2599755" y="3861048"/>
              <a:ext cx="72008"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505" name="Rectangle 23"/>
            <p:cNvSpPr>
              <a:spLocks noChangeArrowheads="1"/>
            </p:cNvSpPr>
            <p:nvPr/>
          </p:nvSpPr>
          <p:spPr bwMode="auto">
            <a:xfrm>
              <a:off x="2985560" y="4161854"/>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506" name="Rectangle 24"/>
            <p:cNvSpPr>
              <a:spLocks noChangeArrowheads="1"/>
            </p:cNvSpPr>
            <p:nvPr/>
          </p:nvSpPr>
          <p:spPr bwMode="auto">
            <a:xfrm>
              <a:off x="3419880" y="4293890"/>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507" name="Rectangle 25"/>
            <p:cNvSpPr>
              <a:spLocks noChangeArrowheads="1"/>
            </p:cNvSpPr>
            <p:nvPr/>
          </p:nvSpPr>
          <p:spPr bwMode="auto">
            <a:xfrm>
              <a:off x="3772920" y="4277763"/>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508" name="Rectangle 26"/>
            <p:cNvSpPr>
              <a:spLocks noChangeArrowheads="1"/>
            </p:cNvSpPr>
            <p:nvPr/>
          </p:nvSpPr>
          <p:spPr bwMode="auto">
            <a:xfrm>
              <a:off x="3830884" y="3977444"/>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509" name="Rectangle 27"/>
            <p:cNvSpPr>
              <a:spLocks noChangeArrowheads="1"/>
            </p:cNvSpPr>
            <p:nvPr/>
          </p:nvSpPr>
          <p:spPr bwMode="auto">
            <a:xfrm>
              <a:off x="3866888" y="3560194"/>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510" name="Rectangle 28"/>
            <p:cNvSpPr>
              <a:spLocks noChangeArrowheads="1"/>
            </p:cNvSpPr>
            <p:nvPr/>
          </p:nvSpPr>
          <p:spPr bwMode="auto">
            <a:xfrm>
              <a:off x="4058856" y="3284984"/>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511" name="Rectangle 29"/>
            <p:cNvSpPr>
              <a:spLocks noChangeArrowheads="1"/>
            </p:cNvSpPr>
            <p:nvPr/>
          </p:nvSpPr>
          <p:spPr bwMode="auto">
            <a:xfrm>
              <a:off x="4466475" y="3083535"/>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512" name="Rectangle 30"/>
            <p:cNvSpPr>
              <a:spLocks noChangeArrowheads="1"/>
            </p:cNvSpPr>
            <p:nvPr/>
          </p:nvSpPr>
          <p:spPr bwMode="auto">
            <a:xfrm>
              <a:off x="4803892" y="3119539"/>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513" name="Rectangle 31"/>
            <p:cNvSpPr>
              <a:spLocks noChangeArrowheads="1"/>
            </p:cNvSpPr>
            <p:nvPr/>
          </p:nvSpPr>
          <p:spPr bwMode="auto">
            <a:xfrm>
              <a:off x="5076056" y="3011527"/>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514" name="Rectangle 32"/>
            <p:cNvSpPr>
              <a:spLocks noChangeArrowheads="1"/>
            </p:cNvSpPr>
            <p:nvPr/>
          </p:nvSpPr>
          <p:spPr bwMode="auto">
            <a:xfrm>
              <a:off x="5489300" y="2988667"/>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515" name="Rectangle 33"/>
            <p:cNvSpPr>
              <a:spLocks noChangeArrowheads="1"/>
            </p:cNvSpPr>
            <p:nvPr/>
          </p:nvSpPr>
          <p:spPr bwMode="auto">
            <a:xfrm>
              <a:off x="5610456" y="3356992"/>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516" name="Rectangle 34"/>
            <p:cNvSpPr>
              <a:spLocks noChangeArrowheads="1"/>
            </p:cNvSpPr>
            <p:nvPr/>
          </p:nvSpPr>
          <p:spPr bwMode="auto">
            <a:xfrm>
              <a:off x="5646460" y="3788278"/>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517" name="Rectangle 35"/>
            <p:cNvSpPr>
              <a:spLocks noChangeArrowheads="1"/>
            </p:cNvSpPr>
            <p:nvPr/>
          </p:nvSpPr>
          <p:spPr bwMode="auto">
            <a:xfrm>
              <a:off x="5572356" y="4277401"/>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518" name="Rectangle 36"/>
            <p:cNvSpPr>
              <a:spLocks noChangeArrowheads="1"/>
            </p:cNvSpPr>
            <p:nvPr/>
          </p:nvSpPr>
          <p:spPr bwMode="auto">
            <a:xfrm>
              <a:off x="5386812" y="4633900"/>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sp>
          <p:nvSpPr>
            <p:cNvPr id="20519" name="Rectangle 37"/>
            <p:cNvSpPr>
              <a:spLocks noChangeArrowheads="1"/>
            </p:cNvSpPr>
            <p:nvPr/>
          </p:nvSpPr>
          <p:spPr bwMode="auto">
            <a:xfrm>
              <a:off x="5019152" y="4986888"/>
              <a:ext cx="72008" cy="720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grpSp>
    </p:spTree>
    <p:extLst>
      <p:ext uri="{BB962C8B-B14F-4D97-AF65-F5344CB8AC3E}">
        <p14:creationId xmlns:p14="http://schemas.microsoft.com/office/powerpoint/2010/main" val="4279390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248550"/>
            <a:ext cx="7363318" cy="5752728"/>
          </a:xfrm>
        </p:spPr>
      </p:pic>
      <p:sp>
        <p:nvSpPr>
          <p:cNvPr id="5" name="TextBox 4"/>
          <p:cNvSpPr txBox="1"/>
          <p:nvPr/>
        </p:nvSpPr>
        <p:spPr>
          <a:xfrm>
            <a:off x="6588224" y="5800743"/>
            <a:ext cx="1938351" cy="338554"/>
          </a:xfrm>
          <a:prstGeom prst="rect">
            <a:avLst/>
          </a:prstGeom>
          <a:noFill/>
        </p:spPr>
        <p:txBody>
          <a:bodyPr wrap="none" rtlCol="0">
            <a:spAutoFit/>
          </a:bodyPr>
          <a:lstStyle/>
          <a:p>
            <a:r>
              <a:rPr lang="sv-SE" sz="1600" dirty="0" smtClean="0"/>
              <a:t>(TCMC Consulting)</a:t>
            </a:r>
            <a:endParaRPr lang="sv-SE" sz="1600" dirty="0"/>
          </a:p>
        </p:txBody>
      </p:sp>
    </p:spTree>
    <p:extLst>
      <p:ext uri="{BB962C8B-B14F-4D97-AF65-F5344CB8AC3E}">
        <p14:creationId xmlns:p14="http://schemas.microsoft.com/office/powerpoint/2010/main" val="3813116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515366" y="0"/>
            <a:ext cx="6624736" cy="620688"/>
          </a:xfrm>
        </p:spPr>
        <p:txBody>
          <a:bodyPr/>
          <a:lstStyle/>
          <a:p>
            <a:pPr eaLnBrk="1" hangingPunct="1">
              <a:lnSpc>
                <a:spcPct val="100000"/>
              </a:lnSpc>
            </a:pPr>
            <a:r>
              <a:rPr lang="sv-SE" sz="4000" dirty="0" err="1" smtClean="0">
                <a:solidFill>
                  <a:srgbClr val="002060"/>
                </a:solidFill>
                <a:latin typeface="Calibri" pitchFamily="34" charset="0"/>
              </a:rPr>
              <a:t>Various</a:t>
            </a:r>
            <a:r>
              <a:rPr lang="sv-SE" sz="4000" dirty="0" smtClean="0">
                <a:solidFill>
                  <a:srgbClr val="002060"/>
                </a:solidFill>
                <a:latin typeface="Calibri" pitchFamily="34" charset="0"/>
              </a:rPr>
              <a:t> </a:t>
            </a:r>
            <a:r>
              <a:rPr lang="sv-SE" sz="4000" dirty="0" err="1" smtClean="0">
                <a:solidFill>
                  <a:srgbClr val="002060"/>
                </a:solidFill>
                <a:latin typeface="Calibri" pitchFamily="34" charset="0"/>
              </a:rPr>
              <a:t>approaches</a:t>
            </a:r>
            <a:r>
              <a:rPr lang="sv-SE" sz="4000" dirty="0" smtClean="0">
                <a:solidFill>
                  <a:srgbClr val="002060"/>
                </a:solidFill>
                <a:latin typeface="Calibri" pitchFamily="34" charset="0"/>
              </a:rPr>
              <a:t> </a:t>
            </a:r>
            <a:r>
              <a:rPr lang="sv-SE" sz="4000" dirty="0" err="1" smtClean="0">
                <a:solidFill>
                  <a:srgbClr val="002060"/>
                </a:solidFill>
                <a:latin typeface="Calibri" pitchFamily="34" charset="0"/>
              </a:rPr>
              <a:t>to</a:t>
            </a:r>
            <a:r>
              <a:rPr lang="sv-SE" sz="4000" dirty="0" smtClean="0">
                <a:solidFill>
                  <a:srgbClr val="002060"/>
                </a:solidFill>
                <a:latin typeface="Calibri" pitchFamily="34" charset="0"/>
              </a:rPr>
              <a:t> ICC</a:t>
            </a:r>
          </a:p>
        </p:txBody>
      </p:sp>
      <p:sp>
        <p:nvSpPr>
          <p:cNvPr id="9" name="Rectangle 8"/>
          <p:cNvSpPr/>
          <p:nvPr/>
        </p:nvSpPr>
        <p:spPr>
          <a:xfrm>
            <a:off x="1907704" y="692696"/>
            <a:ext cx="5840060" cy="584775"/>
          </a:xfrm>
          <a:prstGeom prst="rect">
            <a:avLst/>
          </a:prstGeom>
        </p:spPr>
        <p:txBody>
          <a:bodyPr wrap="none">
            <a:spAutoFit/>
          </a:bodyPr>
          <a:lstStyle/>
          <a:p>
            <a:pPr fontAlgn="auto">
              <a:spcBef>
                <a:spcPts val="0"/>
              </a:spcBef>
              <a:spcAft>
                <a:spcPts val="0"/>
              </a:spcAft>
              <a:defRPr/>
            </a:pPr>
            <a:r>
              <a:rPr lang="sv-SE" sz="3200" i="1" dirty="0" err="1">
                <a:latin typeface="Calibri" pitchFamily="34" charset="0"/>
              </a:rPr>
              <a:t>Cultural</a:t>
            </a:r>
            <a:r>
              <a:rPr lang="sv-SE" sz="3200" i="1" dirty="0">
                <a:latin typeface="Calibri" pitchFamily="34" charset="0"/>
              </a:rPr>
              <a:t> general + </a:t>
            </a:r>
            <a:r>
              <a:rPr lang="sv-SE" sz="3200" i="1" dirty="0" err="1">
                <a:latin typeface="Calibri" pitchFamily="34" charset="0"/>
              </a:rPr>
              <a:t>cultural</a:t>
            </a:r>
            <a:r>
              <a:rPr lang="sv-SE" sz="3200" i="1" dirty="0">
                <a:latin typeface="Calibri" pitchFamily="34" charset="0"/>
              </a:rPr>
              <a:t> </a:t>
            </a:r>
            <a:r>
              <a:rPr lang="sv-SE" sz="3200" i="1" dirty="0" err="1">
                <a:latin typeface="Calibri" pitchFamily="34" charset="0"/>
              </a:rPr>
              <a:t>specific</a:t>
            </a:r>
            <a:endParaRPr lang="sv-SE" sz="3200" dirty="0">
              <a:latin typeface="Calibri" pitchFamily="34" charset="0"/>
            </a:endParaRPr>
          </a:p>
        </p:txBody>
      </p:sp>
      <p:sp>
        <p:nvSpPr>
          <p:cNvPr id="3" name="TextBox 2"/>
          <p:cNvSpPr txBox="1"/>
          <p:nvPr/>
        </p:nvSpPr>
        <p:spPr>
          <a:xfrm>
            <a:off x="350917" y="1124744"/>
            <a:ext cx="8194166" cy="5078313"/>
          </a:xfrm>
          <a:prstGeom prst="rect">
            <a:avLst/>
          </a:prstGeom>
          <a:noFill/>
        </p:spPr>
        <p:txBody>
          <a:bodyPr wrap="none" rtlCol="0">
            <a:spAutoFit/>
          </a:bodyPr>
          <a:lstStyle/>
          <a:p>
            <a:pPr marL="285750" indent="-285750">
              <a:lnSpc>
                <a:spcPct val="150000"/>
              </a:lnSpc>
              <a:buClr>
                <a:schemeClr val="tx2">
                  <a:lumMod val="75000"/>
                </a:schemeClr>
              </a:buClr>
              <a:buFont typeface="Wingdings" panose="05000000000000000000" pitchFamily="2" charset="2"/>
              <a:buChar char="Ø"/>
            </a:pPr>
            <a:r>
              <a:rPr lang="sv-SE" sz="2400" dirty="0" err="1" smtClean="0">
                <a:latin typeface="Calibri" panose="020F0502020204030204" pitchFamily="34" charset="0"/>
              </a:rPr>
              <a:t>Don’t</a:t>
            </a:r>
            <a:r>
              <a:rPr lang="sv-SE" sz="2400" dirty="0" smtClean="0">
                <a:latin typeface="Calibri" panose="020F0502020204030204" pitchFamily="34" charset="0"/>
              </a:rPr>
              <a:t> </a:t>
            </a:r>
            <a:r>
              <a:rPr lang="sv-SE" sz="2400" dirty="0" err="1" smtClean="0">
                <a:latin typeface="Calibri" panose="020F0502020204030204" pitchFamily="34" charset="0"/>
              </a:rPr>
              <a:t>take</a:t>
            </a:r>
            <a:r>
              <a:rPr lang="sv-SE" sz="2400" dirty="0" smtClean="0">
                <a:latin typeface="Calibri" panose="020F0502020204030204" pitchFamily="34" charset="0"/>
              </a:rPr>
              <a:t> </a:t>
            </a:r>
            <a:r>
              <a:rPr lang="sv-SE" sz="2400" dirty="0" err="1" smtClean="0">
                <a:latin typeface="Calibri" panose="020F0502020204030204" pitchFamily="34" charset="0"/>
              </a:rPr>
              <a:t>anything</a:t>
            </a:r>
            <a:r>
              <a:rPr lang="sv-SE" sz="2400" dirty="0" smtClean="0">
                <a:latin typeface="Calibri" panose="020F0502020204030204" pitchFamily="34" charset="0"/>
              </a:rPr>
              <a:t> for </a:t>
            </a:r>
            <a:r>
              <a:rPr lang="sv-SE" sz="2400" dirty="0" err="1" smtClean="0">
                <a:latin typeface="Calibri" panose="020F0502020204030204" pitchFamily="34" charset="0"/>
              </a:rPr>
              <a:t>granted</a:t>
            </a:r>
            <a:endParaRPr lang="sv-SE" sz="2400" dirty="0" smtClean="0">
              <a:latin typeface="Calibri" panose="020F0502020204030204" pitchFamily="34" charset="0"/>
            </a:endParaRPr>
          </a:p>
          <a:p>
            <a:pPr marL="285750" indent="-285750">
              <a:lnSpc>
                <a:spcPct val="150000"/>
              </a:lnSpc>
              <a:buClr>
                <a:schemeClr val="tx2">
                  <a:lumMod val="75000"/>
                </a:schemeClr>
              </a:buClr>
              <a:buFont typeface="Wingdings" panose="05000000000000000000" pitchFamily="2" charset="2"/>
              <a:buChar char="Ø"/>
            </a:pPr>
            <a:r>
              <a:rPr lang="sv-SE" sz="2400" dirty="0" err="1">
                <a:latin typeface="Calibri" panose="020F0502020204030204" pitchFamily="34" charset="0"/>
              </a:rPr>
              <a:t>Distinguish</a:t>
            </a:r>
            <a:r>
              <a:rPr lang="sv-SE" sz="2400" dirty="0">
                <a:latin typeface="Calibri" panose="020F0502020204030204" pitchFamily="34" charset="0"/>
              </a:rPr>
              <a:t> </a:t>
            </a:r>
            <a:r>
              <a:rPr lang="sv-SE" sz="2400" dirty="0" err="1">
                <a:latin typeface="Calibri" panose="020F0502020204030204" pitchFamily="34" charset="0"/>
              </a:rPr>
              <a:t>between</a:t>
            </a:r>
            <a:r>
              <a:rPr lang="sv-SE" sz="2400" dirty="0">
                <a:latin typeface="Calibri" panose="020F0502020204030204" pitchFamily="34" charset="0"/>
              </a:rPr>
              <a:t> </a:t>
            </a:r>
            <a:r>
              <a:rPr lang="sv-SE" sz="2400" dirty="0" err="1">
                <a:latin typeface="Calibri" panose="020F0502020204030204" pitchFamily="34" charset="0"/>
              </a:rPr>
              <a:t>generalization</a:t>
            </a:r>
            <a:r>
              <a:rPr lang="sv-SE" sz="2400" dirty="0">
                <a:latin typeface="Calibri" panose="020F0502020204030204" pitchFamily="34" charset="0"/>
              </a:rPr>
              <a:t> and </a:t>
            </a:r>
            <a:r>
              <a:rPr lang="sv-SE" sz="2400" dirty="0" err="1" smtClean="0">
                <a:latin typeface="Calibri" panose="020F0502020204030204" pitchFamily="34" charset="0"/>
              </a:rPr>
              <a:t>stereotyping</a:t>
            </a:r>
            <a:endParaRPr lang="sv-SE" sz="2400" dirty="0" smtClean="0">
              <a:latin typeface="Calibri" panose="020F0502020204030204" pitchFamily="34" charset="0"/>
            </a:endParaRPr>
          </a:p>
          <a:p>
            <a:pPr marL="285750" indent="-285750">
              <a:lnSpc>
                <a:spcPct val="150000"/>
              </a:lnSpc>
              <a:buClr>
                <a:schemeClr val="tx2">
                  <a:lumMod val="75000"/>
                </a:schemeClr>
              </a:buClr>
              <a:buFont typeface="Wingdings" panose="05000000000000000000" pitchFamily="2" charset="2"/>
              <a:buChar char="Ø"/>
            </a:pPr>
            <a:r>
              <a:rPr lang="sv-SE" sz="2400" dirty="0" err="1" smtClean="0">
                <a:latin typeface="Calibri" panose="020F0502020204030204" pitchFamily="34" charset="0"/>
              </a:rPr>
              <a:t>Reflect</a:t>
            </a:r>
            <a:r>
              <a:rPr lang="sv-SE" sz="2400" dirty="0" smtClean="0">
                <a:latin typeface="Calibri" panose="020F0502020204030204" pitchFamily="34" charset="0"/>
              </a:rPr>
              <a:t> over </a:t>
            </a:r>
            <a:r>
              <a:rPr lang="sv-SE" sz="2400" dirty="0" err="1" smtClean="0">
                <a:latin typeface="Calibri" panose="020F0502020204030204" pitchFamily="34" charset="0"/>
              </a:rPr>
              <a:t>your</a:t>
            </a:r>
            <a:r>
              <a:rPr lang="sv-SE" sz="2400" dirty="0" smtClean="0">
                <a:latin typeface="Calibri" panose="020F0502020204030204" pitchFamily="34" charset="0"/>
              </a:rPr>
              <a:t> </a:t>
            </a:r>
            <a:r>
              <a:rPr lang="sv-SE" sz="2400" dirty="0" err="1" smtClean="0">
                <a:latin typeface="Calibri" panose="020F0502020204030204" pitchFamily="34" charset="0"/>
              </a:rPr>
              <a:t>own</a:t>
            </a:r>
            <a:r>
              <a:rPr lang="sv-SE" sz="2400" dirty="0" smtClean="0">
                <a:latin typeface="Calibri" panose="020F0502020204030204" pitchFamily="34" charset="0"/>
              </a:rPr>
              <a:t> stereotypes and </a:t>
            </a:r>
            <a:r>
              <a:rPr lang="sv-SE" sz="2400" dirty="0" err="1" smtClean="0">
                <a:latin typeface="Calibri" panose="020F0502020204030204" pitchFamily="34" charset="0"/>
              </a:rPr>
              <a:t>ethnocentric</a:t>
            </a:r>
            <a:r>
              <a:rPr lang="sv-SE" sz="2400" dirty="0" smtClean="0">
                <a:latin typeface="Calibri" panose="020F0502020204030204" pitchFamily="34" charset="0"/>
              </a:rPr>
              <a:t> approach</a:t>
            </a:r>
          </a:p>
          <a:p>
            <a:pPr marL="285750" indent="-285750">
              <a:lnSpc>
                <a:spcPct val="150000"/>
              </a:lnSpc>
              <a:buClr>
                <a:schemeClr val="tx2">
                  <a:lumMod val="75000"/>
                </a:schemeClr>
              </a:buClr>
              <a:buFont typeface="Wingdings" panose="05000000000000000000" pitchFamily="2" charset="2"/>
              <a:buChar char="Ø"/>
            </a:pPr>
            <a:r>
              <a:rPr lang="sv-SE" sz="2400" dirty="0" err="1" smtClean="0">
                <a:latin typeface="Calibri" panose="020F0502020204030204" pitchFamily="34" charset="0"/>
              </a:rPr>
              <a:t>Remember</a:t>
            </a:r>
            <a:r>
              <a:rPr lang="sv-SE" sz="2400" dirty="0" smtClean="0">
                <a:latin typeface="Calibri" panose="020F0502020204030204" pitchFamily="34" charset="0"/>
              </a:rPr>
              <a:t> </a:t>
            </a:r>
            <a:r>
              <a:rPr lang="sv-SE" sz="2400" dirty="0" err="1" smtClean="0">
                <a:latin typeface="Calibri" panose="020F0502020204030204" pitchFamily="34" charset="0"/>
              </a:rPr>
              <a:t>to</a:t>
            </a:r>
            <a:r>
              <a:rPr lang="sv-SE" sz="2400" dirty="0" smtClean="0">
                <a:latin typeface="Calibri" panose="020F0502020204030204" pitchFamily="34" charset="0"/>
              </a:rPr>
              <a:t> </a:t>
            </a:r>
            <a:r>
              <a:rPr lang="sv-SE" sz="2400" dirty="0" err="1" smtClean="0">
                <a:latin typeface="Calibri" panose="020F0502020204030204" pitchFamily="34" charset="0"/>
              </a:rPr>
              <a:t>engage</a:t>
            </a:r>
            <a:r>
              <a:rPr lang="sv-SE" sz="2400" dirty="0" smtClean="0">
                <a:latin typeface="Calibri" panose="020F0502020204030204" pitchFamily="34" charset="0"/>
              </a:rPr>
              <a:t> in </a:t>
            </a:r>
            <a:r>
              <a:rPr lang="sv-SE" sz="2400" dirty="0" err="1" smtClean="0">
                <a:latin typeface="Calibri" panose="020F0502020204030204" pitchFamily="34" charset="0"/>
              </a:rPr>
              <a:t>metacommunication</a:t>
            </a:r>
            <a:endParaRPr lang="sv-SE" sz="2400" dirty="0" smtClean="0">
              <a:latin typeface="Calibri" panose="020F0502020204030204" pitchFamily="34" charset="0"/>
            </a:endParaRPr>
          </a:p>
          <a:p>
            <a:pPr marL="285750" indent="-285750">
              <a:lnSpc>
                <a:spcPct val="150000"/>
              </a:lnSpc>
              <a:buClr>
                <a:schemeClr val="tx2">
                  <a:lumMod val="75000"/>
                </a:schemeClr>
              </a:buClr>
              <a:buFont typeface="Wingdings" panose="05000000000000000000" pitchFamily="2" charset="2"/>
              <a:buChar char="Ø"/>
            </a:pPr>
            <a:r>
              <a:rPr lang="sv-SE" sz="2400" dirty="0" smtClean="0">
                <a:latin typeface="Calibri" panose="020F0502020204030204" pitchFamily="34" charset="0"/>
              </a:rPr>
              <a:t>Listen </a:t>
            </a:r>
            <a:r>
              <a:rPr lang="sv-SE" sz="2400" dirty="0" err="1" smtClean="0">
                <a:latin typeface="Calibri" panose="020F0502020204030204" pitchFamily="34" charset="0"/>
              </a:rPr>
              <a:t>actively</a:t>
            </a:r>
            <a:endParaRPr lang="sv-SE" sz="2400" dirty="0" smtClean="0">
              <a:latin typeface="Calibri" panose="020F0502020204030204" pitchFamily="34" charset="0"/>
            </a:endParaRPr>
          </a:p>
          <a:p>
            <a:pPr marL="285750" indent="-285750">
              <a:lnSpc>
                <a:spcPct val="150000"/>
              </a:lnSpc>
              <a:buClr>
                <a:schemeClr val="tx2">
                  <a:lumMod val="75000"/>
                </a:schemeClr>
              </a:buClr>
              <a:buFont typeface="Wingdings" panose="05000000000000000000" pitchFamily="2" charset="2"/>
              <a:buChar char="Ø"/>
            </a:pPr>
            <a:r>
              <a:rPr lang="sv-SE" sz="2400" dirty="0" err="1" smtClean="0">
                <a:latin typeface="Calibri" panose="020F0502020204030204" pitchFamily="34" charset="0"/>
              </a:rPr>
              <a:t>Use</a:t>
            </a:r>
            <a:r>
              <a:rPr lang="sv-SE" sz="2400" dirty="0" smtClean="0">
                <a:latin typeface="Calibri" panose="020F0502020204030204" pitchFamily="34" charset="0"/>
              </a:rPr>
              <a:t> feedback </a:t>
            </a:r>
            <a:r>
              <a:rPr lang="sv-SE" sz="2400" dirty="0" err="1" smtClean="0">
                <a:latin typeface="Calibri" panose="020F0502020204030204" pitchFamily="34" charset="0"/>
              </a:rPr>
              <a:t>to</a:t>
            </a:r>
            <a:r>
              <a:rPr lang="sv-SE" sz="2400" dirty="0" smtClean="0">
                <a:latin typeface="Calibri" panose="020F0502020204030204" pitchFamily="34" charset="0"/>
              </a:rPr>
              <a:t> </a:t>
            </a:r>
            <a:r>
              <a:rPr lang="sv-SE" sz="2400" dirty="0" err="1" smtClean="0">
                <a:latin typeface="Calibri" panose="020F0502020204030204" pitchFamily="34" charset="0"/>
              </a:rPr>
              <a:t>assure</a:t>
            </a:r>
            <a:r>
              <a:rPr lang="sv-SE" sz="2400" dirty="0" smtClean="0">
                <a:latin typeface="Calibri" panose="020F0502020204030204" pitchFamily="34" charset="0"/>
              </a:rPr>
              <a:t> hi-fi </a:t>
            </a:r>
            <a:r>
              <a:rPr lang="sv-SE" sz="2400" dirty="0" err="1" smtClean="0">
                <a:latin typeface="Calibri" panose="020F0502020204030204" pitchFamily="34" charset="0"/>
              </a:rPr>
              <a:t>communication</a:t>
            </a:r>
            <a:endParaRPr lang="sv-SE" sz="2400" dirty="0" smtClean="0">
              <a:latin typeface="Calibri" panose="020F0502020204030204" pitchFamily="34" charset="0"/>
            </a:endParaRPr>
          </a:p>
          <a:p>
            <a:pPr marL="285750" indent="-285750">
              <a:lnSpc>
                <a:spcPct val="150000"/>
              </a:lnSpc>
              <a:buClr>
                <a:schemeClr val="tx2">
                  <a:lumMod val="75000"/>
                </a:schemeClr>
              </a:buClr>
              <a:buFont typeface="Wingdings" panose="05000000000000000000" pitchFamily="2" charset="2"/>
              <a:buChar char="Ø"/>
            </a:pPr>
            <a:r>
              <a:rPr lang="sv-SE" sz="2400" dirty="0" err="1" smtClean="0">
                <a:latin typeface="Calibri" panose="020F0502020204030204" pitchFamily="34" charset="0"/>
              </a:rPr>
              <a:t>Practice</a:t>
            </a:r>
            <a:r>
              <a:rPr lang="sv-SE" sz="2400" dirty="0" smtClean="0">
                <a:latin typeface="Calibri" panose="020F0502020204030204" pitchFamily="34" charset="0"/>
              </a:rPr>
              <a:t> </a:t>
            </a:r>
            <a:r>
              <a:rPr lang="sv-SE" sz="2400" dirty="0" err="1" smtClean="0">
                <a:latin typeface="Calibri" panose="020F0502020204030204" pitchFamily="34" charset="0"/>
              </a:rPr>
              <a:t>changing</a:t>
            </a:r>
            <a:r>
              <a:rPr lang="sv-SE" sz="2400" dirty="0" smtClean="0">
                <a:latin typeface="Calibri" panose="020F0502020204030204" pitchFamily="34" charset="0"/>
              </a:rPr>
              <a:t> </a:t>
            </a:r>
            <a:r>
              <a:rPr lang="sv-SE" sz="2400" dirty="0" err="1" smtClean="0">
                <a:latin typeface="Calibri" panose="020F0502020204030204" pitchFamily="34" charset="0"/>
              </a:rPr>
              <a:t>perspective</a:t>
            </a:r>
            <a:r>
              <a:rPr lang="sv-SE" sz="2400" dirty="0" smtClean="0">
                <a:latin typeface="Calibri" panose="020F0502020204030204" pitchFamily="34" charset="0"/>
              </a:rPr>
              <a:t> and </a:t>
            </a:r>
            <a:r>
              <a:rPr lang="sv-SE" sz="2400" dirty="0" err="1" smtClean="0">
                <a:latin typeface="Calibri" panose="020F0502020204030204" pitchFamily="34" charset="0"/>
              </a:rPr>
              <a:t>consider</a:t>
            </a:r>
            <a:r>
              <a:rPr lang="sv-SE" sz="2400" dirty="0" smtClean="0">
                <a:latin typeface="Calibri" panose="020F0502020204030204" pitchFamily="34" charset="0"/>
              </a:rPr>
              <a:t> alternatives</a:t>
            </a:r>
          </a:p>
          <a:p>
            <a:pPr marL="285750" indent="-285750">
              <a:lnSpc>
                <a:spcPct val="150000"/>
              </a:lnSpc>
              <a:buClr>
                <a:schemeClr val="tx2">
                  <a:lumMod val="75000"/>
                </a:schemeClr>
              </a:buClr>
              <a:buFont typeface="Wingdings" panose="05000000000000000000" pitchFamily="2" charset="2"/>
              <a:buChar char="Ø"/>
            </a:pPr>
            <a:r>
              <a:rPr lang="sv-SE" sz="2400" dirty="0" err="1" smtClean="0">
                <a:latin typeface="Calibri" panose="020F0502020204030204" pitchFamily="34" charset="0"/>
              </a:rPr>
              <a:t>Dare</a:t>
            </a:r>
            <a:r>
              <a:rPr lang="sv-SE" sz="2400" dirty="0" smtClean="0">
                <a:latin typeface="Calibri" panose="020F0502020204030204" pitchFamily="34" charset="0"/>
              </a:rPr>
              <a:t> </a:t>
            </a:r>
            <a:r>
              <a:rPr lang="sv-SE" sz="2400" dirty="0" err="1" smtClean="0">
                <a:latin typeface="Calibri" panose="020F0502020204030204" pitchFamily="34" charset="0"/>
              </a:rPr>
              <a:t>to</a:t>
            </a:r>
            <a:r>
              <a:rPr lang="sv-SE" sz="2400" dirty="0" smtClean="0">
                <a:latin typeface="Calibri" panose="020F0502020204030204" pitchFamily="34" charset="0"/>
              </a:rPr>
              <a:t> </a:t>
            </a:r>
            <a:r>
              <a:rPr lang="sv-SE" sz="2400" dirty="0" err="1" smtClean="0">
                <a:latin typeface="Calibri" panose="020F0502020204030204" pitchFamily="34" charset="0"/>
              </a:rPr>
              <a:t>move</a:t>
            </a:r>
            <a:r>
              <a:rPr lang="sv-SE" sz="2400" dirty="0" smtClean="0">
                <a:latin typeface="Calibri" panose="020F0502020204030204" pitchFamily="34" charset="0"/>
              </a:rPr>
              <a:t> </a:t>
            </a:r>
            <a:r>
              <a:rPr lang="sv-SE" sz="2400" dirty="0" err="1" smtClean="0">
                <a:latin typeface="Calibri" panose="020F0502020204030204" pitchFamily="34" charset="0"/>
              </a:rPr>
              <a:t>out</a:t>
            </a:r>
            <a:r>
              <a:rPr lang="sv-SE" sz="2400" dirty="0" smtClean="0">
                <a:latin typeface="Calibri" panose="020F0502020204030204" pitchFamily="34" charset="0"/>
              </a:rPr>
              <a:t> </a:t>
            </a:r>
            <a:r>
              <a:rPr lang="sv-SE" sz="2400" dirty="0" err="1" smtClean="0">
                <a:latin typeface="Calibri" panose="020F0502020204030204" pitchFamily="34" charset="0"/>
              </a:rPr>
              <a:t>of</a:t>
            </a:r>
            <a:r>
              <a:rPr lang="sv-SE" sz="2400" dirty="0" smtClean="0">
                <a:latin typeface="Calibri" panose="020F0502020204030204" pitchFamily="34" charset="0"/>
              </a:rPr>
              <a:t> </a:t>
            </a:r>
            <a:r>
              <a:rPr lang="sv-SE" sz="2400" dirty="0" err="1" smtClean="0">
                <a:latin typeface="Calibri" panose="020F0502020204030204" pitchFamily="34" charset="0"/>
              </a:rPr>
              <a:t>your</a:t>
            </a:r>
            <a:r>
              <a:rPr lang="sv-SE" sz="2400" dirty="0" smtClean="0">
                <a:latin typeface="Calibri" panose="020F0502020204030204" pitchFamily="34" charset="0"/>
              </a:rPr>
              <a:t> </a:t>
            </a:r>
            <a:r>
              <a:rPr lang="sv-SE" sz="2400" dirty="0" err="1" smtClean="0">
                <a:latin typeface="Calibri" panose="020F0502020204030204" pitchFamily="34" charset="0"/>
              </a:rPr>
              <a:t>comfort</a:t>
            </a:r>
            <a:r>
              <a:rPr lang="sv-SE" sz="2400" dirty="0" smtClean="0">
                <a:latin typeface="Calibri" panose="020F0502020204030204" pitchFamily="34" charset="0"/>
              </a:rPr>
              <a:t> </a:t>
            </a:r>
            <a:r>
              <a:rPr lang="sv-SE" sz="2400" dirty="0" err="1" smtClean="0">
                <a:latin typeface="Calibri" panose="020F0502020204030204" pitchFamily="34" charset="0"/>
              </a:rPr>
              <a:t>zone</a:t>
            </a:r>
            <a:endParaRPr lang="sv-SE" sz="2400" dirty="0" smtClean="0">
              <a:latin typeface="Calibri" panose="020F0502020204030204" pitchFamily="34" charset="0"/>
            </a:endParaRPr>
          </a:p>
          <a:p>
            <a:pPr marL="285750" indent="-285750">
              <a:lnSpc>
                <a:spcPct val="150000"/>
              </a:lnSpc>
              <a:buClr>
                <a:schemeClr val="tx2">
                  <a:lumMod val="75000"/>
                </a:schemeClr>
              </a:buClr>
              <a:buFont typeface="Wingdings" panose="05000000000000000000" pitchFamily="2" charset="2"/>
              <a:buChar char="Ø"/>
            </a:pPr>
            <a:r>
              <a:rPr lang="sv-SE" sz="2400" dirty="0" err="1" smtClean="0">
                <a:latin typeface="Calibri" panose="020F0502020204030204" pitchFamily="34" charset="0"/>
              </a:rPr>
              <a:t>Practice</a:t>
            </a:r>
            <a:r>
              <a:rPr lang="sv-SE" sz="2400" dirty="0" smtClean="0">
                <a:latin typeface="Calibri" panose="020F0502020204030204" pitchFamily="34" charset="0"/>
              </a:rPr>
              <a:t> D-I-E (</a:t>
            </a:r>
            <a:r>
              <a:rPr lang="sv-SE" sz="2400" dirty="0" err="1">
                <a:latin typeface="Calibri" panose="020F0502020204030204" pitchFamily="34" charset="0"/>
              </a:rPr>
              <a:t>d</a:t>
            </a:r>
            <a:r>
              <a:rPr lang="sv-SE" sz="2400" dirty="0" err="1" smtClean="0">
                <a:latin typeface="Calibri" panose="020F0502020204030204" pitchFamily="34" charset="0"/>
              </a:rPr>
              <a:t>escription</a:t>
            </a:r>
            <a:r>
              <a:rPr lang="sv-SE" sz="2400" dirty="0" smtClean="0">
                <a:latin typeface="Calibri" panose="020F0502020204030204" pitchFamily="34" charset="0"/>
              </a:rPr>
              <a:t>-interpretation-</a:t>
            </a:r>
            <a:r>
              <a:rPr lang="sv-SE" sz="2400" dirty="0" err="1" smtClean="0">
                <a:latin typeface="Calibri" panose="020F0502020204030204" pitchFamily="34" charset="0"/>
              </a:rPr>
              <a:t>evaluation</a:t>
            </a:r>
            <a:r>
              <a:rPr lang="sv-SE" sz="2400" dirty="0" smtClean="0">
                <a:latin typeface="Calibri" panose="020F0502020204030204" pitchFamily="34" charset="0"/>
              </a:rPr>
              <a:t>)</a:t>
            </a:r>
          </a:p>
        </p:txBody>
      </p:sp>
    </p:spTree>
    <p:extLst>
      <p:ext uri="{BB962C8B-B14F-4D97-AF65-F5344CB8AC3E}">
        <p14:creationId xmlns:p14="http://schemas.microsoft.com/office/powerpoint/2010/main" val="3163329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Group 10"/>
          <p:cNvGrpSpPr>
            <a:grpSpLocks/>
          </p:cNvGrpSpPr>
          <p:nvPr/>
        </p:nvGrpSpPr>
        <p:grpSpPr bwMode="auto">
          <a:xfrm>
            <a:off x="275969" y="3526093"/>
            <a:ext cx="4289425" cy="2376487"/>
            <a:chOff x="240" y="3072"/>
            <a:chExt cx="2736" cy="1056"/>
          </a:xfrm>
        </p:grpSpPr>
        <p:sp>
          <p:nvSpPr>
            <p:cNvPr id="6" name="Rectangle 11"/>
            <p:cNvSpPr>
              <a:spLocks noChangeArrowheads="1"/>
            </p:cNvSpPr>
            <p:nvPr/>
          </p:nvSpPr>
          <p:spPr bwMode="auto">
            <a:xfrm>
              <a:off x="288" y="3120"/>
              <a:ext cx="2688" cy="1008"/>
            </a:xfrm>
            <a:prstGeom prst="rect">
              <a:avLst/>
            </a:prstGeom>
            <a:noFill/>
            <a:ln w="9525">
              <a:noFill/>
              <a:miter lim="800000"/>
              <a:headEnd/>
              <a:tailEnd/>
            </a:ln>
          </p:spPr>
          <p:txBody>
            <a:bodyPr/>
            <a:lstStyle/>
            <a:p>
              <a:pPr marL="342900" indent="-342900">
                <a:spcBef>
                  <a:spcPct val="20000"/>
                </a:spcBef>
                <a:buClr>
                  <a:srgbClr val="002060"/>
                </a:buClr>
                <a:buFont typeface="Wingdings" pitchFamily="2" charset="2"/>
                <a:buNone/>
                <a:defRPr/>
              </a:pPr>
              <a:r>
                <a:rPr lang="sv-SE" sz="2800" dirty="0" err="1">
                  <a:latin typeface="Calibri" panose="020F0502020204030204" pitchFamily="34" charset="0"/>
                </a:rPr>
                <a:t>Psychological</a:t>
              </a:r>
              <a:r>
                <a:rPr lang="sv-SE" sz="2800" dirty="0">
                  <a:latin typeface="Calibri" panose="020F0502020204030204" pitchFamily="34" charset="0"/>
                </a:rPr>
                <a:t> </a:t>
              </a:r>
              <a:r>
                <a:rPr lang="sv-SE" sz="2800" dirty="0" err="1">
                  <a:latin typeface="Calibri" panose="020F0502020204030204" pitchFamily="34" charset="0"/>
                </a:rPr>
                <a:t>adjustment</a:t>
              </a:r>
              <a:r>
                <a:rPr lang="sv-SE" sz="2800" dirty="0">
                  <a:latin typeface="Calibri" panose="020F0502020204030204" pitchFamily="34" charset="0"/>
                </a:rPr>
                <a:t>:</a:t>
              </a:r>
            </a:p>
            <a:p>
              <a:pPr marL="342900" indent="-342900">
                <a:spcBef>
                  <a:spcPct val="20000"/>
                </a:spcBef>
                <a:buClr>
                  <a:srgbClr val="002060"/>
                </a:buClr>
                <a:buFont typeface="Wingdings" pitchFamily="2" charset="2"/>
                <a:buChar char="§"/>
                <a:defRPr/>
              </a:pPr>
              <a:r>
                <a:rPr lang="sv-SE" sz="2800" dirty="0" err="1">
                  <a:latin typeface="Calibri" panose="020F0502020204030204" pitchFamily="34" charset="0"/>
                </a:rPr>
                <a:t>Acclimatization</a:t>
              </a:r>
              <a:r>
                <a:rPr lang="sv-SE" sz="2800" dirty="0">
                  <a:latin typeface="Calibri" panose="020F0502020204030204" pitchFamily="34" charset="0"/>
                </a:rPr>
                <a:t> to different </a:t>
              </a:r>
              <a:r>
                <a:rPr lang="sv-SE" sz="2800" dirty="0" err="1">
                  <a:latin typeface="Calibri" panose="020F0502020204030204" pitchFamily="34" charset="0"/>
                </a:rPr>
                <a:t>environments</a:t>
              </a:r>
              <a:r>
                <a:rPr lang="sv-SE" sz="2800" dirty="0">
                  <a:latin typeface="Calibri" panose="020F0502020204030204" pitchFamily="34" charset="0"/>
                </a:rPr>
                <a:t> </a:t>
              </a:r>
            </a:p>
            <a:p>
              <a:pPr marL="342900" indent="-342900">
                <a:spcBef>
                  <a:spcPct val="20000"/>
                </a:spcBef>
                <a:buClr>
                  <a:srgbClr val="002060"/>
                </a:buClr>
                <a:buFont typeface="Wingdings" pitchFamily="2" charset="2"/>
                <a:buChar char="§"/>
                <a:defRPr/>
              </a:pPr>
              <a:r>
                <a:rPr lang="sv-SE" sz="2800" dirty="0" err="1">
                  <a:latin typeface="Calibri" panose="020F0502020204030204" pitchFamily="34" charset="0"/>
                </a:rPr>
                <a:t>Handle</a:t>
              </a:r>
              <a:r>
                <a:rPr lang="sv-SE" sz="2800" dirty="0">
                  <a:latin typeface="Calibri" panose="020F0502020204030204" pitchFamily="34" charset="0"/>
                </a:rPr>
                <a:t> </a:t>
              </a:r>
              <a:r>
                <a:rPr lang="sv-SE" sz="2800" dirty="0" err="1">
                  <a:latin typeface="Calibri" panose="020F0502020204030204" pitchFamily="34" charset="0"/>
                </a:rPr>
                <a:t>cultural</a:t>
              </a:r>
              <a:r>
                <a:rPr lang="sv-SE" sz="2800" dirty="0">
                  <a:latin typeface="Calibri" panose="020F0502020204030204" pitchFamily="34" charset="0"/>
                </a:rPr>
                <a:t> </a:t>
              </a:r>
              <a:r>
                <a:rPr lang="sv-SE" sz="2800" dirty="0" err="1">
                  <a:latin typeface="Calibri" panose="020F0502020204030204" pitchFamily="34" charset="0"/>
                </a:rPr>
                <a:t>shock</a:t>
              </a:r>
              <a:endParaRPr lang="sv-SE" sz="2800" dirty="0">
                <a:latin typeface="Calibri" panose="020F0502020204030204" pitchFamily="34" charset="0"/>
              </a:endParaRPr>
            </a:p>
          </p:txBody>
        </p:sp>
        <p:sp>
          <p:nvSpPr>
            <p:cNvPr id="100365" name="AutoShape 12"/>
            <p:cNvSpPr>
              <a:spLocks noChangeArrowheads="1"/>
            </p:cNvSpPr>
            <p:nvPr/>
          </p:nvSpPr>
          <p:spPr bwMode="auto">
            <a:xfrm>
              <a:off x="240" y="3072"/>
              <a:ext cx="2688" cy="1056"/>
            </a:xfrm>
            <a:prstGeom prst="roundRect">
              <a:avLst>
                <a:gd name="adj" fmla="val 16667"/>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v-SE" altLang="sv-SE">
                <a:latin typeface="Calibri" panose="020F0502020204030204" pitchFamily="34" charset="0"/>
              </a:endParaRPr>
            </a:p>
          </p:txBody>
        </p:sp>
      </p:grpSp>
      <p:grpSp>
        <p:nvGrpSpPr>
          <p:cNvPr id="100355" name="Group 13"/>
          <p:cNvGrpSpPr>
            <a:grpSpLocks/>
          </p:cNvGrpSpPr>
          <p:nvPr/>
        </p:nvGrpSpPr>
        <p:grpSpPr bwMode="auto">
          <a:xfrm>
            <a:off x="4733331" y="2879393"/>
            <a:ext cx="4094162" cy="3024336"/>
            <a:chOff x="3216" y="3024"/>
            <a:chExt cx="2736" cy="1104"/>
          </a:xfrm>
        </p:grpSpPr>
        <p:sp>
          <p:nvSpPr>
            <p:cNvPr id="9" name="Rectangle 14"/>
            <p:cNvSpPr>
              <a:spLocks noChangeArrowheads="1"/>
            </p:cNvSpPr>
            <p:nvPr/>
          </p:nvSpPr>
          <p:spPr bwMode="auto">
            <a:xfrm>
              <a:off x="3264" y="3120"/>
              <a:ext cx="2645" cy="960"/>
            </a:xfrm>
            <a:prstGeom prst="rect">
              <a:avLst/>
            </a:prstGeom>
            <a:noFill/>
            <a:ln w="9525">
              <a:noFill/>
              <a:miter lim="800000"/>
              <a:headEnd/>
              <a:tailEnd/>
            </a:ln>
          </p:spPr>
          <p:txBody>
            <a:bodyPr/>
            <a:lstStyle/>
            <a:p>
              <a:pPr marL="342900" indent="-342900">
                <a:spcBef>
                  <a:spcPct val="20000"/>
                </a:spcBef>
                <a:buClr>
                  <a:srgbClr val="002060"/>
                </a:buClr>
                <a:buFont typeface="Wingdings" pitchFamily="2" charset="2"/>
                <a:buNone/>
                <a:defRPr/>
              </a:pPr>
              <a:r>
                <a:rPr lang="sv-SE" sz="2800" dirty="0" err="1">
                  <a:latin typeface="Calibri" panose="020F0502020204030204" pitchFamily="34" charset="0"/>
                </a:rPr>
                <a:t>Cultural</a:t>
              </a:r>
              <a:r>
                <a:rPr lang="sv-SE" sz="2800" dirty="0">
                  <a:latin typeface="Calibri" panose="020F0502020204030204" pitchFamily="34" charset="0"/>
                </a:rPr>
                <a:t> </a:t>
              </a:r>
              <a:r>
                <a:rPr lang="sv-SE" sz="2800" dirty="0" err="1">
                  <a:latin typeface="Calibri" panose="020F0502020204030204" pitchFamily="34" charset="0"/>
                </a:rPr>
                <a:t>insightfullness</a:t>
              </a:r>
              <a:r>
                <a:rPr lang="sv-SE" sz="2800" dirty="0">
                  <a:latin typeface="Calibri" panose="020F0502020204030204" pitchFamily="34" charset="0"/>
                </a:rPr>
                <a:t>:</a:t>
              </a:r>
            </a:p>
            <a:p>
              <a:pPr marL="342900" indent="-342900">
                <a:spcBef>
                  <a:spcPct val="20000"/>
                </a:spcBef>
                <a:buClr>
                  <a:srgbClr val="002060"/>
                </a:buClr>
                <a:buFont typeface="Wingdings" pitchFamily="2" charset="2"/>
                <a:buChar char="§"/>
                <a:defRPr/>
              </a:pPr>
              <a:r>
                <a:rPr lang="sv-SE" sz="2800" dirty="0" err="1" smtClean="0">
                  <a:latin typeface="Calibri" panose="020F0502020204030204" pitchFamily="34" charset="0"/>
                </a:rPr>
                <a:t>Realizing</a:t>
              </a:r>
              <a:r>
                <a:rPr lang="sv-SE" sz="2800" dirty="0" smtClean="0">
                  <a:latin typeface="Calibri" panose="020F0502020204030204" pitchFamily="34" charset="0"/>
                </a:rPr>
                <a:t> the </a:t>
              </a:r>
              <a:r>
                <a:rPr lang="sv-SE" sz="2800" dirty="0" err="1" smtClean="0">
                  <a:latin typeface="Calibri" panose="020F0502020204030204" pitchFamily="34" charset="0"/>
                </a:rPr>
                <a:t>complexity</a:t>
              </a:r>
              <a:r>
                <a:rPr lang="sv-SE" sz="2800" dirty="0" smtClean="0">
                  <a:latin typeface="Calibri" panose="020F0502020204030204" pitchFamily="34" charset="0"/>
                </a:rPr>
                <a:t> </a:t>
              </a:r>
              <a:r>
                <a:rPr lang="sv-SE" sz="2800" dirty="0" err="1" smtClean="0">
                  <a:latin typeface="Calibri" panose="020F0502020204030204" pitchFamily="34" charset="0"/>
                </a:rPr>
                <a:t>of</a:t>
              </a:r>
              <a:r>
                <a:rPr lang="sv-SE" sz="2800" dirty="0" smtClean="0">
                  <a:latin typeface="Calibri" panose="020F0502020204030204" pitchFamily="34" charset="0"/>
                </a:rPr>
                <a:t> </a:t>
              </a:r>
              <a:r>
                <a:rPr lang="sv-SE" sz="2800" dirty="0" err="1" smtClean="0">
                  <a:latin typeface="Calibri" panose="020F0502020204030204" pitchFamily="34" charset="0"/>
                </a:rPr>
                <a:t>cultures</a:t>
              </a:r>
              <a:endParaRPr lang="sv-SE" sz="2800" dirty="0" smtClean="0">
                <a:latin typeface="Calibri" panose="020F0502020204030204" pitchFamily="34" charset="0"/>
              </a:endParaRPr>
            </a:p>
            <a:p>
              <a:pPr marL="342900" indent="-342900">
                <a:spcBef>
                  <a:spcPct val="20000"/>
                </a:spcBef>
                <a:buClr>
                  <a:srgbClr val="002060"/>
                </a:buClr>
                <a:buFont typeface="Wingdings" pitchFamily="2" charset="2"/>
                <a:buChar char="§"/>
                <a:defRPr/>
              </a:pPr>
              <a:r>
                <a:rPr lang="sv-SE" sz="2800" dirty="0" err="1" smtClean="0">
                  <a:latin typeface="Calibri" panose="020F0502020204030204" pitchFamily="34" charset="0"/>
                </a:rPr>
                <a:t>Understanding</a:t>
              </a:r>
              <a:r>
                <a:rPr lang="sv-SE" sz="2800" dirty="0" smtClean="0">
                  <a:latin typeface="Calibri" panose="020F0502020204030204" pitchFamily="34" charset="0"/>
                </a:rPr>
                <a:t> </a:t>
              </a:r>
              <a:r>
                <a:rPr lang="sv-SE" sz="2800" dirty="0">
                  <a:latin typeface="Calibri" panose="020F0502020204030204" pitchFamily="34" charset="0"/>
                </a:rPr>
                <a:t>and </a:t>
              </a:r>
              <a:r>
                <a:rPr lang="sv-SE" sz="2800" dirty="0" err="1">
                  <a:latin typeface="Calibri" panose="020F0502020204030204" pitchFamily="34" charset="0"/>
                </a:rPr>
                <a:t>integrating</a:t>
              </a:r>
              <a:r>
                <a:rPr lang="sv-SE" sz="2800" dirty="0">
                  <a:latin typeface="Calibri" panose="020F0502020204030204" pitchFamily="34" charset="0"/>
                </a:rPr>
                <a:t> </a:t>
              </a:r>
              <a:r>
                <a:rPr lang="sv-SE" sz="2800" dirty="0" err="1">
                  <a:latin typeface="Calibri" panose="020F0502020204030204" pitchFamily="34" charset="0"/>
                </a:rPr>
                <a:t>diversified</a:t>
              </a:r>
              <a:r>
                <a:rPr lang="sv-SE" sz="2800" dirty="0">
                  <a:latin typeface="Calibri" panose="020F0502020204030204" pitchFamily="34" charset="0"/>
                </a:rPr>
                <a:t> </a:t>
              </a:r>
              <a:r>
                <a:rPr lang="sv-SE" sz="2800" dirty="0" err="1">
                  <a:latin typeface="Calibri" panose="020F0502020204030204" pitchFamily="34" charset="0"/>
                </a:rPr>
                <a:t>cultural</a:t>
              </a:r>
              <a:r>
                <a:rPr lang="sv-SE" sz="2800" dirty="0">
                  <a:latin typeface="Calibri" panose="020F0502020204030204" pitchFamily="34" charset="0"/>
                </a:rPr>
                <a:t> systems</a:t>
              </a:r>
            </a:p>
          </p:txBody>
        </p:sp>
        <p:sp>
          <p:nvSpPr>
            <p:cNvPr id="100363" name="AutoShape 15"/>
            <p:cNvSpPr>
              <a:spLocks noChangeArrowheads="1"/>
            </p:cNvSpPr>
            <p:nvPr/>
          </p:nvSpPr>
          <p:spPr bwMode="auto">
            <a:xfrm>
              <a:off x="3216" y="3024"/>
              <a:ext cx="2736" cy="1104"/>
            </a:xfrm>
            <a:prstGeom prst="roundRect">
              <a:avLst>
                <a:gd name="adj" fmla="val 16667"/>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v-SE" altLang="sv-SE">
                <a:latin typeface="Calibri" panose="020F0502020204030204" pitchFamily="34" charset="0"/>
              </a:endParaRPr>
            </a:p>
          </p:txBody>
        </p:sp>
      </p:grpSp>
      <p:grpSp>
        <p:nvGrpSpPr>
          <p:cNvPr id="100356" name="Group 10"/>
          <p:cNvGrpSpPr>
            <a:grpSpLocks/>
          </p:cNvGrpSpPr>
          <p:nvPr/>
        </p:nvGrpSpPr>
        <p:grpSpPr bwMode="auto">
          <a:xfrm>
            <a:off x="347047" y="548680"/>
            <a:ext cx="3519488" cy="2667000"/>
            <a:chOff x="528" y="1584"/>
            <a:chExt cx="2352" cy="1680"/>
          </a:xfrm>
        </p:grpSpPr>
        <p:sp>
          <p:nvSpPr>
            <p:cNvPr id="12" name="Rectangle 11"/>
            <p:cNvSpPr>
              <a:spLocks noChangeArrowheads="1"/>
            </p:cNvSpPr>
            <p:nvPr/>
          </p:nvSpPr>
          <p:spPr bwMode="auto">
            <a:xfrm>
              <a:off x="623" y="1632"/>
              <a:ext cx="2257" cy="1584"/>
            </a:xfrm>
            <a:prstGeom prst="rect">
              <a:avLst/>
            </a:prstGeom>
            <a:noFill/>
            <a:ln w="9525">
              <a:noFill/>
              <a:miter lim="800000"/>
              <a:headEnd/>
              <a:tailEnd/>
            </a:ln>
          </p:spPr>
          <p:txBody>
            <a:bodyPr/>
            <a:lstStyle/>
            <a:p>
              <a:pPr marL="342900" indent="-342900">
                <a:spcBef>
                  <a:spcPct val="20000"/>
                </a:spcBef>
                <a:buClr>
                  <a:srgbClr val="002060"/>
                </a:buClr>
                <a:buFont typeface="Wingdings" pitchFamily="2" charset="2"/>
                <a:buNone/>
                <a:defRPr/>
              </a:pPr>
              <a:r>
                <a:rPr lang="sv-SE" sz="2800" dirty="0">
                  <a:latin typeface="Calibri" panose="020F0502020204030204" pitchFamily="34" charset="0"/>
                </a:rPr>
                <a:t>Personal </a:t>
              </a:r>
              <a:r>
                <a:rPr lang="sv-SE" sz="2800" dirty="0" err="1">
                  <a:latin typeface="Calibri" panose="020F0502020204030204" pitchFamily="34" charset="0"/>
                </a:rPr>
                <a:t>strength</a:t>
              </a:r>
              <a:r>
                <a:rPr lang="sv-SE" sz="2800" dirty="0">
                  <a:latin typeface="Calibri" panose="020F0502020204030204" pitchFamily="34" charset="0"/>
                </a:rPr>
                <a:t>:</a:t>
              </a:r>
            </a:p>
            <a:p>
              <a:pPr marL="342900" indent="-342900">
                <a:spcBef>
                  <a:spcPct val="20000"/>
                </a:spcBef>
                <a:buClr>
                  <a:srgbClr val="002060"/>
                </a:buClr>
                <a:buFont typeface="Wingdings" pitchFamily="2" charset="2"/>
                <a:buChar char="§"/>
                <a:defRPr/>
              </a:pPr>
              <a:r>
                <a:rPr lang="sv-SE" sz="2800" dirty="0">
                  <a:latin typeface="Calibri" panose="020F0502020204030204" pitchFamily="34" charset="0"/>
                </a:rPr>
                <a:t>Self </a:t>
              </a:r>
              <a:r>
                <a:rPr lang="sv-SE" sz="2800" dirty="0" err="1">
                  <a:latin typeface="Calibri" panose="020F0502020204030204" pitchFamily="34" charset="0"/>
                </a:rPr>
                <a:t>awareness</a:t>
              </a:r>
              <a:endParaRPr lang="sv-SE" sz="2800" dirty="0">
                <a:latin typeface="Calibri" panose="020F0502020204030204" pitchFamily="34" charset="0"/>
              </a:endParaRPr>
            </a:p>
            <a:p>
              <a:pPr marL="342900" indent="-342900">
                <a:spcBef>
                  <a:spcPct val="20000"/>
                </a:spcBef>
                <a:buClr>
                  <a:srgbClr val="002060"/>
                </a:buClr>
                <a:buFont typeface="Wingdings" pitchFamily="2" charset="2"/>
                <a:buChar char="§"/>
                <a:defRPr/>
              </a:pPr>
              <a:r>
                <a:rPr lang="sv-SE" sz="2800" dirty="0">
                  <a:latin typeface="Calibri" panose="020F0502020204030204" pitchFamily="34" charset="0"/>
                </a:rPr>
                <a:t>Self observation</a:t>
              </a:r>
            </a:p>
            <a:p>
              <a:pPr marL="342900" indent="-342900">
                <a:spcBef>
                  <a:spcPct val="20000"/>
                </a:spcBef>
                <a:buClr>
                  <a:srgbClr val="002060"/>
                </a:buClr>
                <a:buFont typeface="Wingdings" pitchFamily="2" charset="2"/>
                <a:buChar char="§"/>
                <a:defRPr/>
              </a:pPr>
              <a:r>
                <a:rPr lang="sv-SE" sz="2800" dirty="0">
                  <a:latin typeface="Calibri" panose="020F0502020204030204" pitchFamily="34" charset="0"/>
                </a:rPr>
                <a:t>Self </a:t>
              </a:r>
              <a:r>
                <a:rPr lang="sv-SE" sz="2800" dirty="0" err="1">
                  <a:latin typeface="Calibri" panose="020F0502020204030204" pitchFamily="34" charset="0"/>
                </a:rPr>
                <a:t>disclosure</a:t>
              </a:r>
              <a:endParaRPr lang="sv-SE" sz="2800" dirty="0">
                <a:latin typeface="Calibri" panose="020F0502020204030204" pitchFamily="34" charset="0"/>
              </a:endParaRPr>
            </a:p>
            <a:p>
              <a:pPr marL="342900" indent="-342900">
                <a:spcBef>
                  <a:spcPct val="20000"/>
                </a:spcBef>
                <a:buClr>
                  <a:srgbClr val="002060"/>
                </a:buClr>
                <a:buFont typeface="Wingdings" pitchFamily="2" charset="2"/>
                <a:buChar char="§"/>
                <a:defRPr/>
              </a:pPr>
              <a:r>
                <a:rPr lang="sv-SE" sz="2800" dirty="0">
                  <a:latin typeface="Calibri" panose="020F0502020204030204" pitchFamily="34" charset="0"/>
                </a:rPr>
                <a:t>Social relaxation</a:t>
              </a:r>
            </a:p>
          </p:txBody>
        </p:sp>
        <p:sp>
          <p:nvSpPr>
            <p:cNvPr id="100361" name="AutoShape 6"/>
            <p:cNvSpPr>
              <a:spLocks noChangeArrowheads="1"/>
            </p:cNvSpPr>
            <p:nvPr/>
          </p:nvSpPr>
          <p:spPr bwMode="auto">
            <a:xfrm>
              <a:off x="528" y="1584"/>
              <a:ext cx="2304" cy="1680"/>
            </a:xfrm>
            <a:prstGeom prst="roundRect">
              <a:avLst>
                <a:gd name="adj" fmla="val 16667"/>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v-SE" altLang="sv-SE">
                <a:latin typeface="Calibri" panose="020F0502020204030204" pitchFamily="34" charset="0"/>
              </a:endParaRPr>
            </a:p>
          </p:txBody>
        </p:sp>
      </p:grpSp>
      <p:grpSp>
        <p:nvGrpSpPr>
          <p:cNvPr id="100357" name="Group 13"/>
          <p:cNvGrpSpPr>
            <a:grpSpLocks/>
          </p:cNvGrpSpPr>
          <p:nvPr/>
        </p:nvGrpSpPr>
        <p:grpSpPr bwMode="auto">
          <a:xfrm>
            <a:off x="4133594" y="97002"/>
            <a:ext cx="4687888" cy="2667000"/>
            <a:chOff x="2928" y="1440"/>
            <a:chExt cx="2976" cy="1680"/>
          </a:xfrm>
        </p:grpSpPr>
        <p:sp>
          <p:nvSpPr>
            <p:cNvPr id="15" name="Rectangle 14"/>
            <p:cNvSpPr>
              <a:spLocks noChangeArrowheads="1"/>
            </p:cNvSpPr>
            <p:nvPr/>
          </p:nvSpPr>
          <p:spPr bwMode="auto">
            <a:xfrm>
              <a:off x="3024" y="1488"/>
              <a:ext cx="2880" cy="1584"/>
            </a:xfrm>
            <a:prstGeom prst="rect">
              <a:avLst/>
            </a:prstGeom>
            <a:noFill/>
            <a:ln w="9525">
              <a:noFill/>
              <a:miter lim="800000"/>
              <a:headEnd/>
              <a:tailEnd/>
            </a:ln>
          </p:spPr>
          <p:txBody>
            <a:bodyPr/>
            <a:lstStyle/>
            <a:p>
              <a:pPr marL="342900" indent="-342900">
                <a:spcBef>
                  <a:spcPct val="20000"/>
                </a:spcBef>
                <a:buClr>
                  <a:srgbClr val="002060"/>
                </a:buClr>
                <a:buFont typeface="Wingdings" pitchFamily="2" charset="2"/>
                <a:buNone/>
                <a:defRPr/>
              </a:pPr>
              <a:r>
                <a:rPr lang="sv-SE" sz="2800" dirty="0">
                  <a:latin typeface="Calibri" panose="020F0502020204030204" pitchFamily="34" charset="0"/>
                </a:rPr>
                <a:t>Communication </a:t>
              </a:r>
              <a:r>
                <a:rPr lang="sv-SE" sz="2800" dirty="0" err="1">
                  <a:latin typeface="Calibri" panose="020F0502020204030204" pitchFamily="34" charset="0"/>
                </a:rPr>
                <a:t>skills</a:t>
              </a:r>
              <a:r>
                <a:rPr lang="sv-SE" sz="2800" dirty="0">
                  <a:latin typeface="Calibri" panose="020F0502020204030204" pitchFamily="34" charset="0"/>
                </a:rPr>
                <a:t>:</a:t>
              </a:r>
            </a:p>
            <a:p>
              <a:pPr marL="342900" indent="-342900">
                <a:spcBef>
                  <a:spcPct val="20000"/>
                </a:spcBef>
                <a:buClr>
                  <a:srgbClr val="002060"/>
                </a:buClr>
                <a:buFont typeface="Wingdings" pitchFamily="2" charset="2"/>
                <a:buChar char="§"/>
                <a:defRPr/>
              </a:pPr>
              <a:r>
                <a:rPr lang="sv-SE" sz="2800" dirty="0">
                  <a:latin typeface="Calibri" panose="020F0502020204030204" pitchFamily="34" charset="0"/>
                </a:rPr>
                <a:t>Verbal + non-verbal</a:t>
              </a:r>
            </a:p>
            <a:p>
              <a:pPr marL="342900" indent="-342900">
                <a:spcBef>
                  <a:spcPct val="20000"/>
                </a:spcBef>
                <a:buClr>
                  <a:srgbClr val="002060"/>
                </a:buClr>
                <a:buFont typeface="Wingdings" pitchFamily="2" charset="2"/>
                <a:buChar char="§"/>
                <a:defRPr/>
              </a:pPr>
              <a:r>
                <a:rPr lang="sv-SE" sz="2800" dirty="0">
                  <a:latin typeface="Calibri" panose="020F0502020204030204" pitchFamily="34" charset="0"/>
                </a:rPr>
                <a:t>Flexible </a:t>
              </a:r>
              <a:r>
                <a:rPr lang="sv-SE" sz="2800" dirty="0" err="1">
                  <a:latin typeface="Calibri" panose="020F0502020204030204" pitchFamily="34" charset="0"/>
                </a:rPr>
                <a:t>behaviour</a:t>
              </a:r>
              <a:r>
                <a:rPr lang="sv-SE" sz="2800" dirty="0">
                  <a:latin typeface="Calibri" panose="020F0502020204030204" pitchFamily="34" charset="0"/>
                </a:rPr>
                <a:t> </a:t>
              </a:r>
              <a:r>
                <a:rPr lang="sv-SE" sz="2800" dirty="0" err="1">
                  <a:latin typeface="Calibri" panose="020F0502020204030204" pitchFamily="34" charset="0"/>
                </a:rPr>
                <a:t>patterns</a:t>
              </a:r>
              <a:endParaRPr lang="sv-SE" sz="2800" dirty="0">
                <a:latin typeface="Calibri" panose="020F0502020204030204" pitchFamily="34" charset="0"/>
              </a:endParaRPr>
            </a:p>
            <a:p>
              <a:pPr marL="342900" indent="-342900">
                <a:spcBef>
                  <a:spcPct val="20000"/>
                </a:spcBef>
                <a:buClr>
                  <a:srgbClr val="002060"/>
                </a:buClr>
                <a:buFont typeface="Wingdings" pitchFamily="2" charset="2"/>
                <a:buChar char="§"/>
                <a:defRPr/>
              </a:pPr>
              <a:r>
                <a:rPr lang="sv-SE" sz="2800" dirty="0">
                  <a:latin typeface="Calibri" panose="020F0502020204030204" pitchFamily="34" charset="0"/>
                </a:rPr>
                <a:t>Handling </a:t>
              </a:r>
              <a:r>
                <a:rPr lang="sv-SE" sz="2800" dirty="0" err="1">
                  <a:latin typeface="Calibri" panose="020F0502020204030204" pitchFamily="34" charset="0"/>
                </a:rPr>
                <a:t>interactions</a:t>
              </a:r>
              <a:endParaRPr lang="sv-SE" sz="2800" dirty="0">
                <a:latin typeface="Calibri" panose="020F0502020204030204" pitchFamily="34" charset="0"/>
              </a:endParaRPr>
            </a:p>
            <a:p>
              <a:pPr marL="342900" indent="-342900">
                <a:spcBef>
                  <a:spcPct val="20000"/>
                </a:spcBef>
                <a:buClr>
                  <a:srgbClr val="002060"/>
                </a:buClr>
                <a:buFont typeface="Wingdings" pitchFamily="2" charset="2"/>
                <a:buChar char="§"/>
                <a:defRPr/>
              </a:pPr>
              <a:r>
                <a:rPr lang="sv-SE" sz="2800" dirty="0">
                  <a:latin typeface="Calibri" panose="020F0502020204030204" pitchFamily="34" charset="0"/>
                </a:rPr>
                <a:t>Social </a:t>
              </a:r>
              <a:r>
                <a:rPr lang="sv-SE" sz="2800" dirty="0" err="1">
                  <a:latin typeface="Calibri" panose="020F0502020204030204" pitchFamily="34" charset="0"/>
                </a:rPr>
                <a:t>skills</a:t>
              </a:r>
              <a:endParaRPr lang="sv-SE" sz="2800" dirty="0">
                <a:latin typeface="Calibri" panose="020F0502020204030204" pitchFamily="34" charset="0"/>
              </a:endParaRPr>
            </a:p>
          </p:txBody>
        </p:sp>
        <p:sp>
          <p:nvSpPr>
            <p:cNvPr id="100359" name="AutoShape 9"/>
            <p:cNvSpPr>
              <a:spLocks noChangeArrowheads="1"/>
            </p:cNvSpPr>
            <p:nvPr/>
          </p:nvSpPr>
          <p:spPr bwMode="auto">
            <a:xfrm>
              <a:off x="2928" y="1440"/>
              <a:ext cx="2976" cy="1680"/>
            </a:xfrm>
            <a:prstGeom prst="roundRect">
              <a:avLst>
                <a:gd name="adj" fmla="val 16667"/>
              </a:avLst>
            </a:prstGeom>
            <a:noFill/>
            <a:ln w="12700" cap="sq">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v-SE" altLang="sv-SE">
                <a:latin typeface="Calibri" panose="020F0502020204030204" pitchFamily="34" charset="0"/>
              </a:endParaRPr>
            </a:p>
          </p:txBody>
        </p:sp>
      </p:grpSp>
    </p:spTree>
    <p:extLst>
      <p:ext uri="{BB962C8B-B14F-4D97-AF65-F5344CB8AC3E}">
        <p14:creationId xmlns:p14="http://schemas.microsoft.com/office/powerpoint/2010/main" val="2217049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187450" y="476250"/>
            <a:ext cx="6904038" cy="5400675"/>
          </a:xfrm>
          <a:prstGeom prst="rect">
            <a:avLst/>
          </a:prstGeom>
          <a:noFill/>
          <a:ln w="9525">
            <a:noFill/>
            <a:miter lim="800000"/>
            <a:headEnd/>
            <a:tailEnd/>
          </a:ln>
        </p:spPr>
        <p:txBody>
          <a:bodyPr/>
          <a:lstStyle/>
          <a:p>
            <a:pPr marL="342900" indent="-342900">
              <a:lnSpc>
                <a:spcPct val="90000"/>
              </a:lnSpc>
              <a:spcBef>
                <a:spcPct val="20000"/>
              </a:spcBef>
              <a:buClr>
                <a:srgbClr val="002060"/>
              </a:buClr>
              <a:buSzPct val="60000"/>
              <a:buFont typeface="Wingdings" pitchFamily="2" charset="2"/>
              <a:buChar char="§"/>
              <a:defRPr/>
            </a:pPr>
            <a:r>
              <a:rPr lang="sv-SE" sz="3600" dirty="0" err="1">
                <a:latin typeface="Calibri" panose="020F0502020204030204" pitchFamily="34" charset="0"/>
              </a:rPr>
              <a:t>Attention</a:t>
            </a:r>
            <a:r>
              <a:rPr lang="sv-SE" sz="3600" dirty="0">
                <a:latin typeface="Calibri" panose="020F0502020204030204" pitchFamily="34" charset="0"/>
              </a:rPr>
              <a:t> (</a:t>
            </a:r>
            <a:r>
              <a:rPr lang="sv-SE" sz="3600" dirty="0" err="1">
                <a:latin typeface="Calibri" panose="020F0502020204030204" pitchFamily="34" charset="0"/>
              </a:rPr>
              <a:t>mindfulness</a:t>
            </a:r>
            <a:r>
              <a:rPr lang="sv-SE" sz="3600" dirty="0">
                <a:latin typeface="Calibri" panose="020F0502020204030204" pitchFamily="34" charset="0"/>
              </a:rPr>
              <a:t>)</a:t>
            </a:r>
          </a:p>
          <a:p>
            <a:pPr marL="742950" lvl="1" indent="-285750">
              <a:lnSpc>
                <a:spcPct val="90000"/>
              </a:lnSpc>
              <a:spcBef>
                <a:spcPct val="20000"/>
              </a:spcBef>
              <a:buClr>
                <a:srgbClr val="002060"/>
              </a:buClr>
              <a:buSzPct val="60000"/>
              <a:buFont typeface="Wingdings" pitchFamily="2" charset="2"/>
              <a:buChar char="§"/>
              <a:defRPr/>
            </a:pPr>
            <a:r>
              <a:rPr lang="sv-SE" sz="3200" dirty="0" err="1">
                <a:latin typeface="Calibri" panose="020F0502020204030204" pitchFamily="34" charset="0"/>
              </a:rPr>
              <a:t>Create</a:t>
            </a:r>
            <a:r>
              <a:rPr lang="sv-SE" sz="3200" dirty="0">
                <a:latin typeface="Calibri" panose="020F0502020204030204" pitchFamily="34" charset="0"/>
              </a:rPr>
              <a:t> new </a:t>
            </a:r>
            <a:r>
              <a:rPr lang="sv-SE" sz="3200" dirty="0" err="1">
                <a:latin typeface="Calibri" panose="020F0502020204030204" pitchFamily="34" charset="0"/>
              </a:rPr>
              <a:t>categories</a:t>
            </a:r>
            <a:endParaRPr lang="sv-SE" sz="3200" dirty="0">
              <a:latin typeface="Calibri" panose="020F0502020204030204" pitchFamily="34" charset="0"/>
            </a:endParaRPr>
          </a:p>
          <a:p>
            <a:pPr marL="742950" lvl="1" indent="-285750">
              <a:lnSpc>
                <a:spcPct val="90000"/>
              </a:lnSpc>
              <a:spcBef>
                <a:spcPct val="20000"/>
              </a:spcBef>
              <a:buClr>
                <a:srgbClr val="002060"/>
              </a:buClr>
              <a:buSzPct val="60000"/>
              <a:buFont typeface="Wingdings" pitchFamily="2" charset="2"/>
              <a:buChar char="§"/>
              <a:defRPr/>
            </a:pPr>
            <a:r>
              <a:rPr lang="sv-SE" sz="3200" dirty="0" err="1">
                <a:latin typeface="Calibri" panose="020F0502020204030204" pitchFamily="34" charset="0"/>
              </a:rPr>
              <a:t>Openness</a:t>
            </a:r>
            <a:r>
              <a:rPr lang="sv-SE" sz="3200" dirty="0">
                <a:latin typeface="Calibri" panose="020F0502020204030204" pitchFamily="34" charset="0"/>
              </a:rPr>
              <a:t> to new information</a:t>
            </a:r>
          </a:p>
          <a:p>
            <a:pPr marL="742950" lvl="1" indent="-285750">
              <a:lnSpc>
                <a:spcPct val="90000"/>
              </a:lnSpc>
              <a:spcBef>
                <a:spcPct val="20000"/>
              </a:spcBef>
              <a:buClr>
                <a:srgbClr val="002060"/>
              </a:buClr>
              <a:buSzPct val="60000"/>
              <a:buFont typeface="Wingdings" pitchFamily="2" charset="2"/>
              <a:buChar char="§"/>
              <a:defRPr/>
            </a:pPr>
            <a:r>
              <a:rPr lang="sv-SE" sz="3200" dirty="0" err="1">
                <a:latin typeface="Calibri" panose="020F0502020204030204" pitchFamily="34" charset="0"/>
              </a:rPr>
              <a:t>Cultural</a:t>
            </a:r>
            <a:r>
              <a:rPr lang="sv-SE" sz="3200" dirty="0">
                <a:latin typeface="Calibri" panose="020F0502020204030204" pitchFamily="34" charset="0"/>
              </a:rPr>
              <a:t> relativism – </a:t>
            </a:r>
            <a:r>
              <a:rPr lang="sv-SE" sz="3200" dirty="0" err="1">
                <a:latin typeface="Calibri" panose="020F0502020204030204" pitchFamily="34" charset="0"/>
              </a:rPr>
              <a:t>multiperspective</a:t>
            </a:r>
            <a:endParaRPr lang="sv-SE" sz="3200" dirty="0">
              <a:latin typeface="Calibri" panose="020F0502020204030204" pitchFamily="34" charset="0"/>
            </a:endParaRPr>
          </a:p>
          <a:p>
            <a:pPr marL="342900" indent="-342900">
              <a:lnSpc>
                <a:spcPct val="90000"/>
              </a:lnSpc>
              <a:spcBef>
                <a:spcPct val="20000"/>
              </a:spcBef>
              <a:buClr>
                <a:srgbClr val="002060"/>
              </a:buClr>
              <a:buSzPct val="60000"/>
              <a:buFont typeface="Wingdings" pitchFamily="2" charset="2"/>
              <a:buChar char="§"/>
              <a:defRPr/>
            </a:pPr>
            <a:r>
              <a:rPr lang="sv-SE" sz="3600" dirty="0" err="1">
                <a:latin typeface="Calibri" panose="020F0502020204030204" pitchFamily="34" charset="0"/>
              </a:rPr>
              <a:t>Allow</a:t>
            </a:r>
            <a:r>
              <a:rPr lang="sv-SE" sz="3600" dirty="0">
                <a:latin typeface="Calibri" panose="020F0502020204030204" pitchFamily="34" charset="0"/>
              </a:rPr>
              <a:t> </a:t>
            </a:r>
            <a:r>
              <a:rPr lang="sv-SE" sz="3600" dirty="0" err="1">
                <a:latin typeface="Calibri" panose="020F0502020204030204" pitchFamily="34" charset="0"/>
              </a:rPr>
              <a:t>ambiguity</a:t>
            </a:r>
            <a:endParaRPr lang="sv-SE" sz="3600" dirty="0">
              <a:latin typeface="Calibri" panose="020F0502020204030204" pitchFamily="34" charset="0"/>
            </a:endParaRPr>
          </a:p>
          <a:p>
            <a:pPr marL="742950" lvl="1" indent="-285750">
              <a:lnSpc>
                <a:spcPct val="90000"/>
              </a:lnSpc>
              <a:spcBef>
                <a:spcPct val="20000"/>
              </a:spcBef>
              <a:buClr>
                <a:srgbClr val="002060"/>
              </a:buClr>
              <a:buSzPct val="60000"/>
              <a:buFont typeface="Wingdings" pitchFamily="2" charset="2"/>
              <a:buChar char="§"/>
              <a:defRPr/>
            </a:pPr>
            <a:r>
              <a:rPr lang="sv-SE" sz="3200" dirty="0">
                <a:latin typeface="Calibri" panose="020F0502020204030204" pitchFamily="34" charset="0"/>
              </a:rPr>
              <a:t>Cope with lack of information</a:t>
            </a:r>
          </a:p>
          <a:p>
            <a:pPr marL="742950" lvl="1" indent="-285750">
              <a:lnSpc>
                <a:spcPct val="90000"/>
              </a:lnSpc>
              <a:spcBef>
                <a:spcPct val="20000"/>
              </a:spcBef>
              <a:buClr>
                <a:srgbClr val="002060"/>
              </a:buClr>
              <a:buSzPct val="60000"/>
              <a:buFont typeface="Wingdings" pitchFamily="2" charset="2"/>
              <a:buChar char="§"/>
              <a:defRPr/>
            </a:pPr>
            <a:r>
              <a:rPr lang="sv-SE" sz="3200" dirty="0">
                <a:latin typeface="Calibri" panose="020F0502020204030204" pitchFamily="34" charset="0"/>
              </a:rPr>
              <a:t>Cope with information that </a:t>
            </a:r>
            <a:r>
              <a:rPr lang="sv-SE" sz="3200" dirty="0" err="1">
                <a:latin typeface="Calibri" panose="020F0502020204030204" pitchFamily="34" charset="0"/>
              </a:rPr>
              <a:t>does</a:t>
            </a:r>
            <a:r>
              <a:rPr lang="sv-SE" sz="3200" dirty="0">
                <a:latin typeface="Calibri" panose="020F0502020204030204" pitchFamily="34" charset="0"/>
              </a:rPr>
              <a:t> not make </a:t>
            </a:r>
            <a:r>
              <a:rPr lang="sv-SE" sz="3200" dirty="0" err="1">
                <a:latin typeface="Calibri" panose="020F0502020204030204" pitchFamily="34" charset="0"/>
              </a:rPr>
              <a:t>sense</a:t>
            </a:r>
            <a:r>
              <a:rPr lang="sv-SE" sz="3200" dirty="0">
                <a:latin typeface="Calibri" panose="020F0502020204030204" pitchFamily="34" charset="0"/>
              </a:rPr>
              <a:t> </a:t>
            </a:r>
            <a:r>
              <a:rPr lang="sv-SE" sz="3200" dirty="0" err="1">
                <a:latin typeface="Calibri" panose="020F0502020204030204" pitchFamily="34" charset="0"/>
              </a:rPr>
              <a:t>initially</a:t>
            </a:r>
            <a:endParaRPr lang="sv-SE" sz="3200" dirty="0">
              <a:latin typeface="Calibri" panose="020F0502020204030204" pitchFamily="34" charset="0"/>
            </a:endParaRPr>
          </a:p>
        </p:txBody>
      </p:sp>
    </p:spTree>
    <p:extLst>
      <p:ext uri="{BB962C8B-B14F-4D97-AF65-F5344CB8AC3E}">
        <p14:creationId xmlns:p14="http://schemas.microsoft.com/office/powerpoint/2010/main" val="1644157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Subtitle 2"/>
          <p:cNvSpPr>
            <a:spLocks noGrp="1"/>
          </p:cNvSpPr>
          <p:nvPr>
            <p:ph type="subTitle" idx="1"/>
          </p:nvPr>
        </p:nvSpPr>
        <p:spPr>
          <a:xfrm>
            <a:off x="428625" y="1571625"/>
            <a:ext cx="8358188" cy="4065588"/>
          </a:xfrm>
        </p:spPr>
        <p:txBody>
          <a:bodyPr/>
          <a:lstStyle/>
          <a:p>
            <a:pPr marL="330200" indent="-330200" algn="l" eaLnBrk="1" hangingPunct="1">
              <a:buClr>
                <a:srgbClr val="002060"/>
              </a:buClr>
              <a:buFont typeface="Wingdings" pitchFamily="2" charset="2"/>
              <a:buChar char="§"/>
            </a:pPr>
            <a:r>
              <a:rPr lang="sv-SE" altLang="sv-SE" sz="3200" dirty="0" err="1" smtClean="0">
                <a:solidFill>
                  <a:schemeClr val="tx1"/>
                </a:solidFill>
                <a:latin typeface="Calibri" panose="020F0502020204030204" pitchFamily="34" charset="0"/>
              </a:rPr>
              <a:t>Cultural</a:t>
            </a:r>
            <a:r>
              <a:rPr lang="sv-SE" altLang="sv-SE" sz="3200" dirty="0" smtClean="0">
                <a:solidFill>
                  <a:schemeClr val="tx1"/>
                </a:solidFill>
                <a:latin typeface="Calibri" panose="020F0502020204030204" pitchFamily="34" charset="0"/>
              </a:rPr>
              <a:t> </a:t>
            </a:r>
            <a:r>
              <a:rPr lang="sv-SE" altLang="sv-SE" sz="3200" dirty="0" err="1" smtClean="0">
                <a:solidFill>
                  <a:schemeClr val="tx1"/>
                </a:solidFill>
                <a:latin typeface="Calibri" panose="020F0502020204030204" pitchFamily="34" charset="0"/>
              </a:rPr>
              <a:t>due</a:t>
            </a:r>
            <a:r>
              <a:rPr lang="sv-SE" altLang="sv-SE" sz="3200" dirty="0" smtClean="0">
                <a:solidFill>
                  <a:schemeClr val="tx1"/>
                </a:solidFill>
                <a:latin typeface="Calibri" panose="020F0502020204030204" pitchFamily="34" charset="0"/>
              </a:rPr>
              <a:t> </a:t>
            </a:r>
            <a:r>
              <a:rPr lang="sv-SE" altLang="sv-SE" sz="3200" dirty="0" err="1" smtClean="0">
                <a:solidFill>
                  <a:schemeClr val="tx1"/>
                </a:solidFill>
                <a:latin typeface="Calibri" panose="020F0502020204030204" pitchFamily="34" charset="0"/>
              </a:rPr>
              <a:t>diligence</a:t>
            </a:r>
            <a:r>
              <a:rPr lang="sv-SE" altLang="sv-SE" sz="3200" dirty="0" smtClean="0">
                <a:solidFill>
                  <a:schemeClr val="tx1"/>
                </a:solidFill>
                <a:latin typeface="Calibri" panose="020F0502020204030204" pitchFamily="34" charset="0"/>
              </a:rPr>
              <a:t> – </a:t>
            </a:r>
            <a:r>
              <a:rPr lang="sv-SE" altLang="sv-SE" sz="3200" dirty="0" err="1" smtClean="0">
                <a:solidFill>
                  <a:schemeClr val="tx1"/>
                </a:solidFill>
                <a:latin typeface="Calibri" panose="020F0502020204030204" pitchFamily="34" charset="0"/>
              </a:rPr>
              <a:t>assess</a:t>
            </a:r>
            <a:r>
              <a:rPr lang="sv-SE" altLang="sv-SE" sz="3200" dirty="0" smtClean="0">
                <a:solidFill>
                  <a:schemeClr val="tx1"/>
                </a:solidFill>
                <a:latin typeface="Calibri" panose="020F0502020204030204" pitchFamily="34" charset="0"/>
              </a:rPr>
              <a:t> &amp; </a:t>
            </a:r>
            <a:r>
              <a:rPr lang="sv-SE" altLang="sv-SE" sz="3200" dirty="0" err="1" smtClean="0">
                <a:solidFill>
                  <a:schemeClr val="tx1"/>
                </a:solidFill>
                <a:latin typeface="Calibri" panose="020F0502020204030204" pitchFamily="34" charset="0"/>
              </a:rPr>
              <a:t>prepare</a:t>
            </a:r>
            <a:endParaRPr lang="sv-SE" altLang="sv-SE" sz="3200" dirty="0" smtClean="0">
              <a:solidFill>
                <a:schemeClr val="tx1"/>
              </a:solidFill>
              <a:latin typeface="Calibri" panose="020F0502020204030204" pitchFamily="34" charset="0"/>
            </a:endParaRPr>
          </a:p>
          <a:p>
            <a:pPr marL="330200" indent="-330200" algn="l" eaLnBrk="1" hangingPunct="1">
              <a:buClr>
                <a:srgbClr val="002060"/>
              </a:buClr>
              <a:buFont typeface="Wingdings" pitchFamily="2" charset="2"/>
              <a:buChar char="§"/>
            </a:pPr>
            <a:r>
              <a:rPr lang="sv-SE" altLang="sv-SE" sz="3200" dirty="0" smtClean="0">
                <a:solidFill>
                  <a:schemeClr val="tx1"/>
                </a:solidFill>
                <a:latin typeface="Calibri" panose="020F0502020204030204" pitchFamily="34" charset="0"/>
              </a:rPr>
              <a:t>Style </a:t>
            </a:r>
            <a:r>
              <a:rPr lang="sv-SE" altLang="sv-SE" sz="3200" dirty="0" err="1" smtClean="0">
                <a:solidFill>
                  <a:schemeClr val="tx1"/>
                </a:solidFill>
                <a:latin typeface="Calibri" panose="020F0502020204030204" pitchFamily="34" charset="0"/>
              </a:rPr>
              <a:t>switching</a:t>
            </a:r>
            <a:r>
              <a:rPr lang="sv-SE" altLang="sv-SE" sz="3200" dirty="0" smtClean="0">
                <a:solidFill>
                  <a:schemeClr val="tx1"/>
                </a:solidFill>
                <a:latin typeface="Calibri" panose="020F0502020204030204" pitchFamily="34" charset="0"/>
              </a:rPr>
              <a:t> – broad &amp; flexible </a:t>
            </a:r>
            <a:r>
              <a:rPr lang="sv-SE" altLang="sv-SE" sz="3200" dirty="0" err="1" smtClean="0">
                <a:solidFill>
                  <a:schemeClr val="tx1"/>
                </a:solidFill>
                <a:latin typeface="Calibri" panose="020F0502020204030204" pitchFamily="34" charset="0"/>
              </a:rPr>
              <a:t>behavioural</a:t>
            </a:r>
            <a:r>
              <a:rPr lang="sv-SE" altLang="sv-SE" sz="3200" dirty="0" smtClean="0">
                <a:solidFill>
                  <a:schemeClr val="tx1"/>
                </a:solidFill>
                <a:latin typeface="Calibri" panose="020F0502020204030204" pitchFamily="34" charset="0"/>
              </a:rPr>
              <a:t> </a:t>
            </a:r>
            <a:r>
              <a:rPr lang="sv-SE" altLang="sv-SE" sz="3200" dirty="0" err="1" smtClean="0">
                <a:solidFill>
                  <a:schemeClr val="tx1"/>
                </a:solidFill>
                <a:latin typeface="Calibri" panose="020F0502020204030204" pitchFamily="34" charset="0"/>
              </a:rPr>
              <a:t>repertoir</a:t>
            </a:r>
            <a:endParaRPr lang="sv-SE" altLang="sv-SE" sz="3200" dirty="0" smtClean="0">
              <a:solidFill>
                <a:schemeClr val="tx1"/>
              </a:solidFill>
              <a:latin typeface="Calibri" panose="020F0502020204030204" pitchFamily="34" charset="0"/>
            </a:endParaRPr>
          </a:p>
          <a:p>
            <a:pPr marL="330200" indent="-330200" algn="l" eaLnBrk="1" hangingPunct="1">
              <a:buClr>
                <a:srgbClr val="002060"/>
              </a:buClr>
              <a:buFont typeface="Wingdings" pitchFamily="2" charset="2"/>
              <a:buChar char="§"/>
            </a:pPr>
            <a:r>
              <a:rPr lang="sv-SE" altLang="sv-SE" sz="3200" dirty="0" err="1" smtClean="0">
                <a:solidFill>
                  <a:schemeClr val="tx1"/>
                </a:solidFill>
                <a:latin typeface="Calibri" panose="020F0502020204030204" pitchFamily="34" charset="0"/>
              </a:rPr>
              <a:t>Cultural</a:t>
            </a:r>
            <a:r>
              <a:rPr lang="sv-SE" altLang="sv-SE" sz="3200" dirty="0" smtClean="0">
                <a:solidFill>
                  <a:schemeClr val="tx1"/>
                </a:solidFill>
                <a:latin typeface="Calibri" panose="020F0502020204030204" pitchFamily="34" charset="0"/>
              </a:rPr>
              <a:t> </a:t>
            </a:r>
            <a:r>
              <a:rPr lang="sv-SE" altLang="sv-SE" sz="3200" dirty="0" err="1" smtClean="0">
                <a:solidFill>
                  <a:schemeClr val="tx1"/>
                </a:solidFill>
                <a:latin typeface="Calibri" panose="020F0502020204030204" pitchFamily="34" charset="0"/>
              </a:rPr>
              <a:t>dialogue</a:t>
            </a:r>
            <a:r>
              <a:rPr lang="sv-SE" altLang="sv-SE" sz="3200" dirty="0" smtClean="0">
                <a:solidFill>
                  <a:schemeClr val="tx1"/>
                </a:solidFill>
                <a:latin typeface="Calibri" panose="020F0502020204030204" pitchFamily="34" charset="0"/>
              </a:rPr>
              <a:t> – </a:t>
            </a:r>
            <a:r>
              <a:rPr lang="sv-SE" altLang="sv-SE" sz="3200" dirty="0" err="1" smtClean="0">
                <a:solidFill>
                  <a:schemeClr val="tx1"/>
                </a:solidFill>
                <a:latin typeface="Calibri" panose="020F0502020204030204" pitchFamily="34" charset="0"/>
              </a:rPr>
              <a:t>negotiate</a:t>
            </a:r>
            <a:r>
              <a:rPr lang="sv-SE" altLang="sv-SE" sz="3200" dirty="0" smtClean="0">
                <a:solidFill>
                  <a:schemeClr val="tx1"/>
                </a:solidFill>
                <a:latin typeface="Calibri" panose="020F0502020204030204" pitchFamily="34" charset="0"/>
              </a:rPr>
              <a:t> new standards</a:t>
            </a:r>
          </a:p>
          <a:p>
            <a:pPr marL="330200" indent="-330200" algn="l" eaLnBrk="1" hangingPunct="1">
              <a:buClr>
                <a:srgbClr val="002060"/>
              </a:buClr>
              <a:buFont typeface="Wingdings" pitchFamily="2" charset="2"/>
              <a:buChar char="§"/>
            </a:pPr>
            <a:r>
              <a:rPr lang="sv-SE" altLang="sv-SE" sz="3200" dirty="0" err="1" smtClean="0">
                <a:solidFill>
                  <a:schemeClr val="tx1"/>
                </a:solidFill>
                <a:latin typeface="Calibri" panose="020F0502020204030204" pitchFamily="34" charset="0"/>
              </a:rPr>
              <a:t>Cultural</a:t>
            </a:r>
            <a:r>
              <a:rPr lang="sv-SE" altLang="sv-SE" sz="3200" dirty="0" smtClean="0">
                <a:solidFill>
                  <a:schemeClr val="tx1"/>
                </a:solidFill>
                <a:latin typeface="Calibri" panose="020F0502020204030204" pitchFamily="34" charset="0"/>
              </a:rPr>
              <a:t> </a:t>
            </a:r>
            <a:r>
              <a:rPr lang="sv-SE" altLang="sv-SE" sz="3200" dirty="0" err="1" smtClean="0">
                <a:solidFill>
                  <a:schemeClr val="tx1"/>
                </a:solidFill>
                <a:latin typeface="Calibri" panose="020F0502020204030204" pitchFamily="34" charset="0"/>
              </a:rPr>
              <a:t>mentoring</a:t>
            </a:r>
            <a:r>
              <a:rPr lang="sv-SE" altLang="sv-SE" sz="3200" dirty="0" smtClean="0">
                <a:solidFill>
                  <a:schemeClr val="tx1"/>
                </a:solidFill>
                <a:latin typeface="Calibri" panose="020F0502020204030204" pitchFamily="34" charset="0"/>
              </a:rPr>
              <a:t> – </a:t>
            </a:r>
            <a:r>
              <a:rPr lang="sv-SE" altLang="sv-SE" sz="3200" dirty="0" err="1" smtClean="0">
                <a:solidFill>
                  <a:schemeClr val="tx1"/>
                </a:solidFill>
                <a:latin typeface="Calibri" panose="020F0502020204030204" pitchFamily="34" charset="0"/>
              </a:rPr>
              <a:t>facilitate</a:t>
            </a:r>
            <a:r>
              <a:rPr lang="sv-SE" altLang="sv-SE" sz="3200" dirty="0" smtClean="0">
                <a:solidFill>
                  <a:schemeClr val="tx1"/>
                </a:solidFill>
                <a:latin typeface="Calibri" panose="020F0502020204030204" pitchFamily="34" charset="0"/>
              </a:rPr>
              <a:t> adaptation and </a:t>
            </a:r>
            <a:r>
              <a:rPr lang="sv-SE" altLang="sv-SE" sz="3200" dirty="0" err="1" smtClean="0">
                <a:solidFill>
                  <a:schemeClr val="tx1"/>
                </a:solidFill>
                <a:latin typeface="Calibri" panose="020F0502020204030204" pitchFamily="34" charset="0"/>
              </a:rPr>
              <a:t>learning</a:t>
            </a:r>
            <a:endParaRPr lang="sv-SE" altLang="sv-SE" sz="3200" dirty="0" smtClean="0">
              <a:solidFill>
                <a:schemeClr val="tx1"/>
              </a:solidFill>
              <a:latin typeface="Calibri" panose="020F0502020204030204" pitchFamily="34" charset="0"/>
            </a:endParaRPr>
          </a:p>
        </p:txBody>
      </p:sp>
      <p:sp>
        <p:nvSpPr>
          <p:cNvPr id="4" name="TextBox 3"/>
          <p:cNvSpPr txBox="1"/>
          <p:nvPr/>
        </p:nvSpPr>
        <p:spPr>
          <a:xfrm>
            <a:off x="251520" y="270417"/>
            <a:ext cx="8306698" cy="1261884"/>
          </a:xfrm>
          <a:prstGeom prst="rect">
            <a:avLst/>
          </a:prstGeom>
          <a:noFill/>
        </p:spPr>
        <p:txBody>
          <a:bodyPr wrap="none">
            <a:spAutoFit/>
          </a:bodyPr>
          <a:lstStyle/>
          <a:p>
            <a:pPr>
              <a:defRPr/>
            </a:pPr>
            <a:r>
              <a:rPr lang="sv-SE" sz="4000" dirty="0">
                <a:solidFill>
                  <a:srgbClr val="002060"/>
                </a:solidFill>
                <a:latin typeface="Calibri" panose="020F0502020204030204" pitchFamily="34" charset="0"/>
              </a:rPr>
              <a:t>Four central </a:t>
            </a:r>
            <a:r>
              <a:rPr lang="sv-SE" sz="4000" dirty="0" err="1">
                <a:solidFill>
                  <a:srgbClr val="002060"/>
                </a:solidFill>
                <a:latin typeface="Calibri" panose="020F0502020204030204" pitchFamily="34" charset="0"/>
              </a:rPr>
              <a:t>cultural</a:t>
            </a:r>
            <a:r>
              <a:rPr lang="sv-SE" sz="4000" dirty="0">
                <a:solidFill>
                  <a:srgbClr val="002060"/>
                </a:solidFill>
                <a:latin typeface="Calibri" panose="020F0502020204030204" pitchFamily="34" charset="0"/>
              </a:rPr>
              <a:t> </a:t>
            </a:r>
            <a:r>
              <a:rPr lang="sv-SE" sz="4000" dirty="0" err="1">
                <a:solidFill>
                  <a:srgbClr val="002060"/>
                </a:solidFill>
                <a:latin typeface="Calibri" panose="020F0502020204030204" pitchFamily="34" charset="0"/>
              </a:rPr>
              <a:t>competence</a:t>
            </a:r>
            <a:r>
              <a:rPr lang="sv-SE" sz="4000" dirty="0">
                <a:solidFill>
                  <a:srgbClr val="002060"/>
                </a:solidFill>
                <a:latin typeface="Calibri" panose="020F0502020204030204" pitchFamily="34" charset="0"/>
              </a:rPr>
              <a:t> </a:t>
            </a:r>
            <a:r>
              <a:rPr lang="sv-SE" sz="4000" dirty="0" err="1">
                <a:solidFill>
                  <a:srgbClr val="002060"/>
                </a:solidFill>
                <a:latin typeface="Calibri" panose="020F0502020204030204" pitchFamily="34" charset="0"/>
              </a:rPr>
              <a:t>skills</a:t>
            </a:r>
            <a:r>
              <a:rPr lang="sv-SE" sz="4000" dirty="0">
                <a:solidFill>
                  <a:srgbClr val="002060"/>
                </a:solidFill>
                <a:latin typeface="Calibri" panose="020F0502020204030204" pitchFamily="34" charset="0"/>
              </a:rPr>
              <a:t>:</a:t>
            </a:r>
          </a:p>
          <a:p>
            <a:pPr>
              <a:defRPr/>
            </a:pPr>
            <a:endParaRPr lang="sv-SE" sz="3600" dirty="0">
              <a:latin typeface="+mn-lt"/>
            </a:endParaRPr>
          </a:p>
        </p:txBody>
      </p:sp>
    </p:spTree>
    <p:extLst>
      <p:ext uri="{BB962C8B-B14F-4D97-AF65-F5344CB8AC3E}">
        <p14:creationId xmlns:p14="http://schemas.microsoft.com/office/powerpoint/2010/main" val="3423896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7645400" cy="755650"/>
          </a:xfrm>
        </p:spPr>
        <p:txBody>
          <a:bodyPr/>
          <a:lstStyle/>
          <a:p>
            <a:pPr>
              <a:lnSpc>
                <a:spcPct val="100000"/>
              </a:lnSpc>
            </a:pPr>
            <a:r>
              <a:rPr lang="sv-SE" sz="4400" dirty="0" err="1" smtClean="0">
                <a:solidFill>
                  <a:schemeClr val="tx2">
                    <a:lumMod val="75000"/>
                  </a:schemeClr>
                </a:solidFill>
                <a:latin typeface="Calibri" panose="020F0502020204030204" pitchFamily="34" charset="0"/>
              </a:rPr>
              <a:t>Metacommunication</a:t>
            </a:r>
            <a:endParaRPr lang="sv-SE" sz="4400" dirty="0">
              <a:solidFill>
                <a:schemeClr val="tx2">
                  <a:lumMod val="75000"/>
                </a:schemeClr>
              </a:solidFill>
              <a:latin typeface="Calibri" panose="020F0502020204030204" pitchFamily="34" charset="0"/>
            </a:endParaRPr>
          </a:p>
        </p:txBody>
      </p:sp>
      <p:sp>
        <p:nvSpPr>
          <p:cNvPr id="3" name="Content Placeholder 2"/>
          <p:cNvSpPr>
            <a:spLocks noGrp="1"/>
          </p:cNvSpPr>
          <p:nvPr>
            <p:ph idx="1"/>
          </p:nvPr>
        </p:nvSpPr>
        <p:spPr>
          <a:xfrm>
            <a:off x="2272636" y="1484784"/>
            <a:ext cx="6840760" cy="841896"/>
          </a:xfrm>
        </p:spPr>
        <p:txBody>
          <a:bodyPr/>
          <a:lstStyle/>
          <a:p>
            <a:r>
              <a:rPr lang="sv-SE" sz="3200" dirty="0" smtClean="0">
                <a:latin typeface="Calibri" panose="020F0502020204030204" pitchFamily="34" charset="0"/>
              </a:rPr>
              <a:t>Communication </a:t>
            </a:r>
            <a:r>
              <a:rPr lang="sv-SE" sz="3200" dirty="0" err="1" smtClean="0">
                <a:latin typeface="Calibri" panose="020F0502020204030204" pitchFamily="34" charset="0"/>
              </a:rPr>
              <a:t>about</a:t>
            </a:r>
            <a:r>
              <a:rPr lang="sv-SE" sz="3200" dirty="0" smtClean="0">
                <a:latin typeface="Calibri" panose="020F0502020204030204" pitchFamily="34" charset="0"/>
              </a:rPr>
              <a:t> </a:t>
            </a:r>
            <a:r>
              <a:rPr lang="sv-SE" sz="3200" dirty="0" err="1" smtClean="0">
                <a:latin typeface="Calibri" panose="020F0502020204030204" pitchFamily="34" charset="0"/>
              </a:rPr>
              <a:t>communication</a:t>
            </a:r>
            <a:endParaRPr lang="sv-SE" sz="3200" dirty="0">
              <a:latin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2348880"/>
            <a:ext cx="3405978" cy="3456384"/>
          </a:xfrm>
          <a:prstGeom prst="rect">
            <a:avLst/>
          </a:prstGeom>
        </p:spPr>
      </p:pic>
    </p:spTree>
    <p:extLst>
      <p:ext uri="{BB962C8B-B14F-4D97-AF65-F5344CB8AC3E}">
        <p14:creationId xmlns:p14="http://schemas.microsoft.com/office/powerpoint/2010/main" val="24357819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620688"/>
            <a:ext cx="2561583" cy="385585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498525" y="980728"/>
            <a:ext cx="3466610" cy="2773288"/>
          </a:xfrm>
          <a:prstGeom prst="rect">
            <a:avLst/>
          </a:prstGeom>
        </p:spPr>
      </p:pic>
    </p:spTree>
    <p:extLst>
      <p:ext uri="{BB962C8B-B14F-4D97-AF65-F5344CB8AC3E}">
        <p14:creationId xmlns:p14="http://schemas.microsoft.com/office/powerpoint/2010/main" val="323814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87" y="188640"/>
            <a:ext cx="6408092" cy="58326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188640"/>
            <a:ext cx="3631727" cy="1246945"/>
          </a:xfrm>
          <a:prstGeom prst="rect">
            <a:avLst/>
          </a:prstGeom>
        </p:spPr>
      </p:pic>
    </p:spTree>
    <p:extLst>
      <p:ext uri="{BB962C8B-B14F-4D97-AF65-F5344CB8AC3E}">
        <p14:creationId xmlns:p14="http://schemas.microsoft.com/office/powerpoint/2010/main" val="1882721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bild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402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palomarsombrer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405" y="131640"/>
            <a:ext cx="2893122" cy="355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oland-Ital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260228"/>
            <a:ext cx="1658938"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rgentina-Israe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260228"/>
            <a:ext cx="173196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Wales-Swede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0478" y="4077071"/>
            <a:ext cx="1958975"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yaelcastl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82967" y="1910978"/>
            <a:ext cx="5868907" cy="390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066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bild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5711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bild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5271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sv-SE" dirty="0" smtClean="0"/>
          </a:p>
          <a:p>
            <a:endParaRPr lang="sv-SE" dirty="0"/>
          </a:p>
          <a:p>
            <a:endParaRPr lang="sv-SE" dirty="0" smtClean="0"/>
          </a:p>
          <a:p>
            <a:endParaRPr lang="sv-SE" dirty="0"/>
          </a:p>
          <a:p>
            <a:endParaRPr lang="sv-SE" dirty="0" smtClean="0"/>
          </a:p>
          <a:p>
            <a:endParaRPr lang="sv-SE" dirty="0"/>
          </a:p>
          <a:p>
            <a:endParaRPr lang="sv-SE" dirty="0" smtClean="0"/>
          </a:p>
          <a:p>
            <a:endParaRPr lang="sv-SE" dirty="0"/>
          </a:p>
          <a:p>
            <a:endParaRPr lang="sv-SE" dirty="0" smtClean="0"/>
          </a:p>
          <a:p>
            <a:endParaRPr lang="sv-SE" dirty="0"/>
          </a:p>
          <a:p>
            <a:endParaRPr lang="sv-SE" dirty="0" smtClean="0"/>
          </a:p>
          <a:p>
            <a:pPr algn="ctr"/>
            <a:r>
              <a:rPr lang="sv-SE" dirty="0" smtClean="0">
                <a:latin typeface="Calibri" panose="020F0502020204030204" pitchFamily="34" charset="0"/>
              </a:rPr>
              <a:t>Yael.tagerud@lnu.se</a:t>
            </a:r>
            <a:endParaRPr lang="sv-SE" dirty="0">
              <a:latin typeface="Calibri" panose="020F0502020204030204" pitchFamily="34" charset="0"/>
            </a:endParaRPr>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619672" y="836712"/>
            <a:ext cx="5920384" cy="393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1" y="87264"/>
            <a:ext cx="5685293" cy="5934024"/>
          </a:xfrm>
          <a:prstGeom prst="rect">
            <a:avLst/>
          </a:prstGeom>
        </p:spPr>
      </p:pic>
      <p:sp>
        <p:nvSpPr>
          <p:cNvPr id="2" name="AutoShape 4" descr="Image result for lund university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 name="AutoShape 6" descr="Image result for lund university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 name="AutoShape 8" descr="Image result for lund university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2948634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economia.uniroma2.it/public/ba/images/BCG/BCG_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704" y="160338"/>
            <a:ext cx="3145170" cy="134274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lund university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3" name="AutoShape 6" descr="Image result for lund university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 name="AutoShape 8" descr="Image result for lund university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06507" name="Picture 11" descr="http://winwater.se/web/wp-content/uploads/2014/06/LundUniversity_C2line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53" y="5790"/>
            <a:ext cx="2023393" cy="2548950"/>
          </a:xfrm>
          <a:prstGeom prst="rect">
            <a:avLst/>
          </a:prstGeom>
          <a:noFill/>
          <a:extLst>
            <a:ext uri="{909E8E84-426E-40DD-AFC4-6F175D3DCCD1}">
              <a14:hiddenFill xmlns:a14="http://schemas.microsoft.com/office/drawing/2010/main">
                <a:solidFill>
                  <a:srgbClr val="FFFFFF"/>
                </a:solidFill>
              </a14:hiddenFill>
            </a:ext>
          </a:extLst>
        </p:spPr>
      </p:pic>
      <p:pic>
        <p:nvPicPr>
          <p:cNvPr id="106509" name="Picture 13" descr="http://www.journalisten.se/sites/journalisten.se/files/styles/article_large/public/images/nyhetsbilder/sveriges-television-svt..jpg?itok=No9e9m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60338"/>
            <a:ext cx="2952328" cy="1953251"/>
          </a:xfrm>
          <a:prstGeom prst="rect">
            <a:avLst/>
          </a:prstGeom>
          <a:noFill/>
          <a:extLst>
            <a:ext uri="{909E8E84-426E-40DD-AFC4-6F175D3DCCD1}">
              <a14:hiddenFill xmlns:a14="http://schemas.microsoft.com/office/drawing/2010/main">
                <a:solidFill>
                  <a:srgbClr val="FFFFFF"/>
                </a:solidFill>
              </a14:hiddenFill>
            </a:ext>
          </a:extLst>
        </p:spPr>
      </p:pic>
      <p:pic>
        <p:nvPicPr>
          <p:cNvPr id="109570" name="Picture 2" descr="http://www.partners4prevention.org/sites/default/files/styles/node-thumbnail/public/sida.jpg?itok=9zn1mAo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4277157"/>
            <a:ext cx="3343896" cy="17551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24955" y="1594119"/>
            <a:ext cx="3124571" cy="369332"/>
          </a:xfrm>
          <a:prstGeom prst="rect">
            <a:avLst/>
          </a:prstGeom>
          <a:solidFill>
            <a:schemeClr val="accent1">
              <a:lumMod val="20000"/>
              <a:lumOff val="80000"/>
            </a:schemeClr>
          </a:solidFill>
        </p:spPr>
        <p:txBody>
          <a:bodyPr wrap="square" rtlCol="0">
            <a:spAutoFit/>
          </a:bodyPr>
          <a:lstStyle/>
          <a:p>
            <a:r>
              <a:rPr lang="sv-SE" dirty="0"/>
              <a:t>S. B. </a:t>
            </a:r>
            <a:r>
              <a:rPr lang="sv-SE" dirty="0" err="1"/>
              <a:t>Jeffries</a:t>
            </a:r>
            <a:r>
              <a:rPr lang="sv-SE" dirty="0"/>
              <a:t> Consultants</a:t>
            </a:r>
          </a:p>
        </p:txBody>
      </p:sp>
      <p:pic>
        <p:nvPicPr>
          <p:cNvPr id="109574" name="Picture 6" descr="http://www.cushmancreative.com/wp-content/uploads/2213668-smal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0192" y="2132216"/>
            <a:ext cx="2574136" cy="1608835"/>
          </a:xfrm>
          <a:prstGeom prst="rect">
            <a:avLst/>
          </a:prstGeom>
          <a:noFill/>
          <a:extLst>
            <a:ext uri="{909E8E84-426E-40DD-AFC4-6F175D3DCCD1}">
              <a14:hiddenFill xmlns:a14="http://schemas.microsoft.com/office/drawing/2010/main">
                <a:solidFill>
                  <a:srgbClr val="FFFFFF"/>
                </a:solidFill>
              </a14:hiddenFill>
            </a:ext>
          </a:extLst>
        </p:spPr>
      </p:pic>
      <p:pic>
        <p:nvPicPr>
          <p:cNvPr id="109576" name="Picture 8" descr="http://d2rcr8uvbmzcrw.cloudfront.net/getasset/47e41449-c349-4c0c-b5c0-62578df705f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5337" y="2498628"/>
            <a:ext cx="3429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9578" name="Picture 10" descr="http://a1353.phobos.apple.com/us/r30/Purple/v4/9e/e0/2f/9ee02fda-36ba-a5f8-012c-5063cb347932/mzl.osrfrjr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83363" y="4370258"/>
            <a:ext cx="1568979" cy="15689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8079" y="3113491"/>
            <a:ext cx="2295689" cy="798501"/>
          </a:xfrm>
          <a:prstGeom prst="rect">
            <a:avLst/>
          </a:prstGeom>
        </p:spPr>
      </p:pic>
    </p:spTree>
    <p:extLst>
      <p:ext uri="{BB962C8B-B14F-4D97-AF65-F5344CB8AC3E}">
        <p14:creationId xmlns:p14="http://schemas.microsoft.com/office/powerpoint/2010/main" val="1343452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yaelBr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88640"/>
            <a:ext cx="7246515" cy="554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8375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876925" y="3660775"/>
            <a:ext cx="1125538"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6" name="TextBox 5"/>
          <p:cNvSpPr txBox="1"/>
          <p:nvPr/>
        </p:nvSpPr>
        <p:spPr>
          <a:xfrm>
            <a:off x="2917825" y="3660775"/>
            <a:ext cx="1574800" cy="522288"/>
          </a:xfrm>
          <a:prstGeom prst="rect">
            <a:avLst/>
          </a:prstGeom>
          <a:noFill/>
        </p:spPr>
        <p:txBody>
          <a:bodyPr>
            <a:spAutoFit/>
          </a:bodyPr>
          <a:lstStyle/>
          <a:p>
            <a:pPr algn="ctr">
              <a:defRPr/>
            </a:pPr>
            <a:r>
              <a:rPr lang="sv-SE" sz="1400" dirty="0" err="1">
                <a:latin typeface="+mn-lt"/>
              </a:rPr>
              <a:t>Intercultural</a:t>
            </a:r>
            <a:r>
              <a:rPr lang="sv-SE" sz="1400" dirty="0">
                <a:latin typeface="+mn-lt"/>
              </a:rPr>
              <a:t> </a:t>
            </a:r>
            <a:r>
              <a:rPr lang="sv-SE" sz="1400" dirty="0" err="1">
                <a:latin typeface="+mn-lt"/>
              </a:rPr>
              <a:t>engagement</a:t>
            </a:r>
            <a:endParaRPr lang="sv-SE" sz="1400" dirty="0">
              <a:latin typeface="+mn-lt"/>
            </a:endParaRPr>
          </a:p>
        </p:txBody>
      </p:sp>
      <p:sp>
        <p:nvSpPr>
          <p:cNvPr id="34820" name="Title 1"/>
          <p:cNvSpPr>
            <a:spLocks noGrp="1"/>
          </p:cNvSpPr>
          <p:nvPr>
            <p:ph type="title"/>
          </p:nvPr>
        </p:nvSpPr>
        <p:spPr>
          <a:xfrm>
            <a:off x="1999285" y="2770"/>
            <a:ext cx="6535737" cy="844550"/>
          </a:xfrm>
        </p:spPr>
        <p:txBody>
          <a:bodyPr/>
          <a:lstStyle/>
          <a:p>
            <a:pPr>
              <a:lnSpc>
                <a:spcPct val="100000"/>
              </a:lnSpc>
            </a:pPr>
            <a:r>
              <a:rPr lang="sv-SE" altLang="sv-SE" sz="4400" dirty="0" err="1" smtClean="0">
                <a:solidFill>
                  <a:srgbClr val="002060"/>
                </a:solidFill>
                <a:latin typeface="Calibri" pitchFamily="34" charset="0"/>
              </a:rPr>
              <a:t>Cultural</a:t>
            </a:r>
            <a:r>
              <a:rPr lang="sv-SE" altLang="sv-SE" sz="4400" dirty="0" smtClean="0">
                <a:solidFill>
                  <a:srgbClr val="002060"/>
                </a:solidFill>
                <a:latin typeface="Calibri" pitchFamily="34" charset="0"/>
              </a:rPr>
              <a:t> </a:t>
            </a:r>
            <a:r>
              <a:rPr lang="sv-SE" altLang="sv-SE" sz="4400" dirty="0" err="1" smtClean="0">
                <a:solidFill>
                  <a:srgbClr val="002060"/>
                </a:solidFill>
                <a:latin typeface="Calibri" pitchFamily="34" charset="0"/>
              </a:rPr>
              <a:t>intelligence</a:t>
            </a:r>
            <a:r>
              <a:rPr lang="sv-SE" altLang="sv-SE" sz="4400" dirty="0" smtClean="0">
                <a:solidFill>
                  <a:srgbClr val="002060"/>
                </a:solidFill>
                <a:latin typeface="Calibri" pitchFamily="34" charset="0"/>
              </a:rPr>
              <a:t> (CI)</a:t>
            </a:r>
          </a:p>
        </p:txBody>
      </p:sp>
      <p:sp>
        <p:nvSpPr>
          <p:cNvPr id="102405" name="Content Placeholder 2"/>
          <p:cNvSpPr>
            <a:spLocks noGrp="1"/>
          </p:cNvSpPr>
          <p:nvPr>
            <p:ph sz="half" idx="1"/>
          </p:nvPr>
        </p:nvSpPr>
        <p:spPr>
          <a:xfrm>
            <a:off x="390525" y="816442"/>
            <a:ext cx="8645525" cy="1511374"/>
          </a:xfrm>
        </p:spPr>
        <p:txBody>
          <a:bodyPr/>
          <a:lstStyle/>
          <a:p>
            <a:pPr marL="0" indent="0">
              <a:defRPr/>
            </a:pPr>
            <a:r>
              <a:rPr lang="sv-SE" i="1" dirty="0" smtClean="0">
                <a:latin typeface="Calibri" pitchFamily="34" charset="0"/>
              </a:rPr>
              <a:t>The </a:t>
            </a:r>
            <a:r>
              <a:rPr lang="sv-SE" i="1" dirty="0" err="1" smtClean="0">
                <a:latin typeface="Calibri" pitchFamily="34" charset="0"/>
              </a:rPr>
              <a:t>ability</a:t>
            </a:r>
            <a:r>
              <a:rPr lang="sv-SE" i="1" dirty="0" smtClean="0">
                <a:latin typeface="Calibri" pitchFamily="34" charset="0"/>
              </a:rPr>
              <a:t> </a:t>
            </a:r>
            <a:r>
              <a:rPr lang="sv-SE" i="1" dirty="0" err="1" smtClean="0">
                <a:latin typeface="Calibri" pitchFamily="34" charset="0"/>
              </a:rPr>
              <a:t>to</a:t>
            </a:r>
            <a:r>
              <a:rPr lang="sv-SE" i="1" dirty="0" smtClean="0">
                <a:latin typeface="Calibri" pitchFamily="34" charset="0"/>
              </a:rPr>
              <a:t> make </a:t>
            </a:r>
            <a:r>
              <a:rPr lang="sv-SE" i="1" dirty="0" err="1" smtClean="0">
                <a:latin typeface="Calibri" pitchFamily="34" charset="0"/>
              </a:rPr>
              <a:t>oneself</a:t>
            </a:r>
            <a:r>
              <a:rPr lang="sv-SE" i="1" dirty="0" smtClean="0">
                <a:latin typeface="Calibri" pitchFamily="34" charset="0"/>
              </a:rPr>
              <a:t> </a:t>
            </a:r>
            <a:r>
              <a:rPr lang="sv-SE" i="1" dirty="0" err="1" smtClean="0">
                <a:latin typeface="Calibri" pitchFamily="34" charset="0"/>
              </a:rPr>
              <a:t>understood</a:t>
            </a:r>
            <a:r>
              <a:rPr lang="sv-SE" i="1" dirty="0" smtClean="0">
                <a:latin typeface="Calibri" pitchFamily="34" charset="0"/>
              </a:rPr>
              <a:t> and the </a:t>
            </a:r>
            <a:r>
              <a:rPr lang="sv-SE" i="1" dirty="0" err="1" smtClean="0">
                <a:latin typeface="Calibri" pitchFamily="34" charset="0"/>
              </a:rPr>
              <a:t>ability</a:t>
            </a:r>
            <a:r>
              <a:rPr lang="sv-SE" i="1" dirty="0" smtClean="0">
                <a:latin typeface="Calibri" pitchFamily="34" charset="0"/>
              </a:rPr>
              <a:t> </a:t>
            </a:r>
            <a:r>
              <a:rPr lang="sv-SE" i="1" dirty="0" err="1" smtClean="0">
                <a:latin typeface="Calibri" pitchFamily="34" charset="0"/>
              </a:rPr>
              <a:t>to</a:t>
            </a:r>
            <a:r>
              <a:rPr lang="sv-SE" i="1" dirty="0" smtClean="0">
                <a:latin typeface="Calibri" pitchFamily="34" charset="0"/>
              </a:rPr>
              <a:t> </a:t>
            </a:r>
            <a:r>
              <a:rPr lang="sv-SE" i="1" dirty="0" err="1" smtClean="0">
                <a:latin typeface="Calibri" pitchFamily="34" charset="0"/>
              </a:rPr>
              <a:t>create</a:t>
            </a:r>
            <a:r>
              <a:rPr lang="sv-SE" i="1" dirty="0" smtClean="0">
                <a:latin typeface="Calibri" pitchFamily="34" charset="0"/>
              </a:rPr>
              <a:t> a fruitful </a:t>
            </a:r>
            <a:r>
              <a:rPr lang="sv-SE" i="1" dirty="0" err="1" smtClean="0">
                <a:latin typeface="Calibri" pitchFamily="34" charset="0"/>
              </a:rPr>
              <a:t>collaboration</a:t>
            </a:r>
            <a:r>
              <a:rPr lang="sv-SE" i="1" dirty="0" smtClean="0">
                <a:latin typeface="Calibri" pitchFamily="34" charset="0"/>
              </a:rPr>
              <a:t> in situations </a:t>
            </a:r>
            <a:r>
              <a:rPr lang="sv-SE" i="1" dirty="0" err="1" smtClean="0">
                <a:latin typeface="Calibri" pitchFamily="34" charset="0"/>
              </a:rPr>
              <a:t>where</a:t>
            </a:r>
            <a:r>
              <a:rPr lang="sv-SE" i="1" dirty="0" smtClean="0">
                <a:latin typeface="Calibri" pitchFamily="34" charset="0"/>
              </a:rPr>
              <a:t> </a:t>
            </a:r>
            <a:r>
              <a:rPr lang="sv-SE" i="1" dirty="0" err="1" smtClean="0">
                <a:latin typeface="Calibri" pitchFamily="34" charset="0"/>
              </a:rPr>
              <a:t>cultural</a:t>
            </a:r>
            <a:r>
              <a:rPr lang="sv-SE" i="1" dirty="0" smtClean="0">
                <a:latin typeface="Calibri" pitchFamily="34" charset="0"/>
              </a:rPr>
              <a:t> </a:t>
            </a:r>
            <a:r>
              <a:rPr lang="sv-SE" i="1" dirty="0" err="1" smtClean="0">
                <a:latin typeface="Calibri" pitchFamily="34" charset="0"/>
              </a:rPr>
              <a:t>differences</a:t>
            </a:r>
            <a:r>
              <a:rPr lang="sv-SE" i="1" dirty="0" smtClean="0">
                <a:latin typeface="Calibri" pitchFamily="34" charset="0"/>
              </a:rPr>
              <a:t> play a </a:t>
            </a:r>
            <a:r>
              <a:rPr lang="sv-SE" i="1" dirty="0" err="1" smtClean="0">
                <a:latin typeface="Calibri" pitchFamily="34" charset="0"/>
              </a:rPr>
              <a:t>role</a:t>
            </a:r>
            <a:r>
              <a:rPr lang="sv-SE" i="1" dirty="0" smtClean="0">
                <a:latin typeface="Calibri" pitchFamily="34" charset="0"/>
              </a:rPr>
              <a:t>.</a:t>
            </a:r>
          </a:p>
          <a:p>
            <a:pPr algn="ctr">
              <a:defRPr/>
            </a:pPr>
            <a:r>
              <a:rPr lang="sv-SE" dirty="0" smtClean="0">
                <a:latin typeface="Calibri" pitchFamily="34" charset="0"/>
              </a:rPr>
              <a:t>                                                                                                                                           </a:t>
            </a:r>
          </a:p>
        </p:txBody>
      </p:sp>
      <p:sp>
        <p:nvSpPr>
          <p:cNvPr id="7" name="Rectangle 6"/>
          <p:cNvSpPr/>
          <p:nvPr/>
        </p:nvSpPr>
        <p:spPr>
          <a:xfrm>
            <a:off x="2962275" y="3290888"/>
            <a:ext cx="1125538"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3" name="Rectangle 12"/>
          <p:cNvSpPr/>
          <p:nvPr/>
        </p:nvSpPr>
        <p:spPr>
          <a:xfrm>
            <a:off x="3930650" y="5229225"/>
            <a:ext cx="820738" cy="40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34830" name="Rectangle 4"/>
          <p:cNvSpPr>
            <a:spLocks noChangeArrowheads="1"/>
          </p:cNvSpPr>
          <p:nvPr/>
        </p:nvSpPr>
        <p:spPr bwMode="auto">
          <a:xfrm>
            <a:off x="3940175" y="4970463"/>
            <a:ext cx="1073150" cy="5175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spcBef>
                <a:spcPct val="0"/>
              </a:spcBef>
              <a:buFontTx/>
              <a:buNone/>
            </a:pPr>
            <a:endParaRPr lang="sv-SE" altLang="sv-SE">
              <a:latin typeface="Arial" charset="0"/>
              <a:cs typeface="Arial" charset="0"/>
            </a:endParaRPr>
          </a:p>
        </p:txBody>
      </p:sp>
      <p:grpSp>
        <p:nvGrpSpPr>
          <p:cNvPr id="5" name="Group 4"/>
          <p:cNvGrpSpPr/>
          <p:nvPr/>
        </p:nvGrpSpPr>
        <p:grpSpPr>
          <a:xfrm>
            <a:off x="319088" y="2100838"/>
            <a:ext cx="8645525" cy="3737886"/>
            <a:chOff x="319088" y="2744788"/>
            <a:chExt cx="8645525" cy="3737886"/>
          </a:xfrm>
        </p:grpSpPr>
        <p:pic>
          <p:nvPicPr>
            <p:cNvPr id="34822" name="Picture 4" descr="Plu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2913" y="2744788"/>
              <a:ext cx="2911475"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8"/>
            <p:cNvSpPr txBox="1">
              <a:spLocks noChangeArrowheads="1"/>
            </p:cNvSpPr>
            <p:nvPr/>
          </p:nvSpPr>
          <p:spPr bwMode="auto">
            <a:xfrm>
              <a:off x="2926143" y="3355975"/>
              <a:ext cx="1574800" cy="523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lgn="ctr">
                <a:spcBef>
                  <a:spcPct val="0"/>
                </a:spcBef>
                <a:buFontTx/>
                <a:buNone/>
              </a:pPr>
              <a:r>
                <a:rPr lang="sv-SE" altLang="sv-SE" sz="1400" dirty="0" err="1">
                  <a:latin typeface="Calibri" pitchFamily="34" charset="0"/>
                  <a:cs typeface="Arial" charset="0"/>
                </a:rPr>
                <a:t>Intercultural</a:t>
              </a:r>
              <a:r>
                <a:rPr lang="sv-SE" altLang="sv-SE" sz="1400" dirty="0">
                  <a:latin typeface="Calibri" pitchFamily="34" charset="0"/>
                  <a:cs typeface="Arial" charset="0"/>
                </a:rPr>
                <a:t> engagement</a:t>
              </a:r>
            </a:p>
          </p:txBody>
        </p:sp>
        <p:sp>
          <p:nvSpPr>
            <p:cNvPr id="11" name="Rectangle 10"/>
            <p:cNvSpPr/>
            <p:nvPr/>
          </p:nvSpPr>
          <p:spPr>
            <a:xfrm>
              <a:off x="4751388" y="3313113"/>
              <a:ext cx="1350962"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400" dirty="0" err="1">
                  <a:solidFill>
                    <a:schemeClr val="tx1"/>
                  </a:solidFill>
                  <a:latin typeface="Calibri" pitchFamily="34" charset="0"/>
                </a:rPr>
                <a:t>Intercultural</a:t>
              </a:r>
              <a:r>
                <a:rPr lang="sv-SE" sz="1400" dirty="0">
                  <a:solidFill>
                    <a:schemeClr val="tx1"/>
                  </a:solidFill>
                  <a:latin typeface="Calibri" pitchFamily="34" charset="0"/>
                </a:rPr>
                <a:t> </a:t>
              </a:r>
              <a:r>
                <a:rPr lang="sv-SE" sz="1400" dirty="0" err="1">
                  <a:solidFill>
                    <a:schemeClr val="tx1"/>
                  </a:solidFill>
                  <a:latin typeface="Calibri" pitchFamily="34" charset="0"/>
                </a:rPr>
                <a:t>communication</a:t>
              </a:r>
              <a:endParaRPr lang="sv-SE" sz="1400" dirty="0">
                <a:solidFill>
                  <a:schemeClr val="tx1"/>
                </a:solidFill>
                <a:latin typeface="Calibri" pitchFamily="34" charset="0"/>
              </a:endParaRPr>
            </a:p>
          </p:txBody>
        </p:sp>
        <p:sp>
          <p:nvSpPr>
            <p:cNvPr id="2" name="TextBox 1"/>
            <p:cNvSpPr txBox="1"/>
            <p:nvPr/>
          </p:nvSpPr>
          <p:spPr>
            <a:xfrm>
              <a:off x="319088" y="3040063"/>
              <a:ext cx="2663825" cy="830262"/>
            </a:xfrm>
            <a:prstGeom prst="rect">
              <a:avLst/>
            </a:prstGeom>
            <a:noFill/>
            <a:ln>
              <a:solidFill>
                <a:schemeClr val="accent1">
                  <a:lumMod val="60000"/>
                  <a:lumOff val="40000"/>
                </a:schemeClr>
              </a:solidFill>
            </a:ln>
          </p:spPr>
          <p:txBody>
            <a:bodyPr>
              <a:spAutoFit/>
            </a:bodyPr>
            <a:lstStyle/>
            <a:p>
              <a:pPr>
                <a:defRPr/>
              </a:pPr>
              <a:r>
                <a:rPr lang="sv-SE" altLang="zh-CN" sz="1600" dirty="0">
                  <a:latin typeface="Calibri" pitchFamily="34" charset="0"/>
                </a:rPr>
                <a:t>Motivation, </a:t>
              </a:r>
              <a:r>
                <a:rPr lang="sv-SE" altLang="zh-CN" sz="1600" dirty="0" err="1">
                  <a:latin typeface="Calibri" pitchFamily="34" charset="0"/>
                </a:rPr>
                <a:t>courage</a:t>
              </a:r>
              <a:r>
                <a:rPr lang="sv-SE" altLang="zh-CN" sz="1600" dirty="0">
                  <a:latin typeface="Calibri" pitchFamily="34" charset="0"/>
                </a:rPr>
                <a:t>, </a:t>
              </a:r>
              <a:r>
                <a:rPr lang="sv-SE" altLang="zh-CN" sz="1600" dirty="0" err="1">
                  <a:latin typeface="Calibri" pitchFamily="34" charset="0"/>
                </a:rPr>
                <a:t>driving</a:t>
              </a:r>
              <a:r>
                <a:rPr lang="sv-SE" altLang="zh-CN" sz="1600" dirty="0">
                  <a:latin typeface="Calibri" pitchFamily="34" charset="0"/>
                </a:rPr>
                <a:t> </a:t>
              </a:r>
              <a:r>
                <a:rPr lang="sv-SE" altLang="zh-CN" sz="1600" dirty="0" err="1">
                  <a:latin typeface="Calibri" pitchFamily="34" charset="0"/>
                </a:rPr>
                <a:t>forces</a:t>
              </a:r>
              <a:r>
                <a:rPr lang="sv-SE" altLang="zh-CN" sz="1600" dirty="0">
                  <a:latin typeface="Calibri" pitchFamily="34" charset="0"/>
                </a:rPr>
                <a:t> and </a:t>
              </a:r>
              <a:r>
                <a:rPr lang="sv-SE" altLang="zh-CN" sz="1600" dirty="0" err="1">
                  <a:latin typeface="Calibri" pitchFamily="34" charset="0"/>
                </a:rPr>
                <a:t>stumbling</a:t>
              </a:r>
              <a:r>
                <a:rPr lang="sv-SE" altLang="zh-CN" sz="1600" dirty="0">
                  <a:latin typeface="Calibri" pitchFamily="34" charset="0"/>
                </a:rPr>
                <a:t> blocks, </a:t>
              </a:r>
              <a:r>
                <a:rPr lang="sv-SE" altLang="zh-CN" sz="1600" dirty="0" err="1">
                  <a:latin typeface="Calibri" pitchFamily="34" charset="0"/>
                </a:rPr>
                <a:t>subjective</a:t>
              </a:r>
              <a:r>
                <a:rPr lang="sv-SE" altLang="zh-CN" sz="1600" dirty="0">
                  <a:latin typeface="Calibri" pitchFamily="34" charset="0"/>
                </a:rPr>
                <a:t> </a:t>
              </a:r>
              <a:r>
                <a:rPr lang="sv-SE" altLang="zh-CN" sz="1600" dirty="0" err="1">
                  <a:latin typeface="Calibri" pitchFamily="34" charset="0"/>
                </a:rPr>
                <a:t>attitudes</a:t>
              </a:r>
              <a:r>
                <a:rPr lang="sv-SE" altLang="zh-CN" sz="1600" dirty="0">
                  <a:latin typeface="Calibri" pitchFamily="34" charset="0"/>
                </a:rPr>
                <a:t>.</a:t>
              </a:r>
            </a:p>
          </p:txBody>
        </p:sp>
        <p:sp>
          <p:nvSpPr>
            <p:cNvPr id="3" name="TextBox 2"/>
            <p:cNvSpPr txBox="1"/>
            <p:nvPr/>
          </p:nvSpPr>
          <p:spPr>
            <a:xfrm>
              <a:off x="6156325" y="3248025"/>
              <a:ext cx="2808288" cy="584200"/>
            </a:xfrm>
            <a:prstGeom prst="rect">
              <a:avLst/>
            </a:prstGeom>
            <a:noFill/>
            <a:ln>
              <a:solidFill>
                <a:schemeClr val="tx2">
                  <a:lumMod val="40000"/>
                  <a:lumOff val="60000"/>
                </a:schemeClr>
              </a:solidFill>
            </a:ln>
          </p:spPr>
          <p:txBody>
            <a:bodyPr>
              <a:spAutoFit/>
            </a:bodyPr>
            <a:lstStyle/>
            <a:p>
              <a:pPr>
                <a:defRPr/>
              </a:pPr>
              <a:r>
                <a:rPr lang="sv-SE" altLang="zh-CN" sz="1600" dirty="0" err="1">
                  <a:latin typeface="Calibri" pitchFamily="34" charset="0"/>
                </a:rPr>
                <a:t>what</a:t>
              </a:r>
              <a:r>
                <a:rPr lang="sv-SE" altLang="zh-CN" sz="1600" dirty="0">
                  <a:latin typeface="Calibri" pitchFamily="34" charset="0"/>
                </a:rPr>
                <a:t> </a:t>
              </a:r>
              <a:r>
                <a:rPr lang="sv-SE" altLang="zh-CN" sz="1600" dirty="0" err="1">
                  <a:latin typeface="Calibri" pitchFamily="34" charset="0"/>
                </a:rPr>
                <a:t>we</a:t>
              </a:r>
              <a:r>
                <a:rPr lang="sv-SE" altLang="zh-CN" sz="1600" dirty="0">
                  <a:latin typeface="Calibri" pitchFamily="34" charset="0"/>
                </a:rPr>
                <a:t> </a:t>
              </a:r>
              <a:r>
                <a:rPr lang="sv-SE" altLang="zh-CN" sz="1600" dirty="0" err="1">
                  <a:latin typeface="Calibri" pitchFamily="34" charset="0"/>
                </a:rPr>
                <a:t>actually</a:t>
              </a:r>
              <a:r>
                <a:rPr lang="sv-SE" altLang="zh-CN" sz="1600" dirty="0">
                  <a:latin typeface="Calibri" pitchFamily="34" charset="0"/>
                </a:rPr>
                <a:t> do in the </a:t>
              </a:r>
              <a:r>
                <a:rPr lang="sv-SE" altLang="zh-CN" sz="1600" dirty="0" err="1">
                  <a:latin typeface="Calibri" pitchFamily="34" charset="0"/>
                </a:rPr>
                <a:t>encounter</a:t>
              </a:r>
              <a:r>
                <a:rPr lang="sv-SE" altLang="zh-CN" sz="1600" dirty="0">
                  <a:latin typeface="Calibri" pitchFamily="34" charset="0"/>
                </a:rPr>
                <a:t>.</a:t>
              </a:r>
              <a:endParaRPr lang="sv-SE" sz="1600" dirty="0"/>
            </a:p>
          </p:txBody>
        </p:sp>
        <p:sp>
          <p:nvSpPr>
            <p:cNvPr id="4" name="TextBox 3"/>
            <p:cNvSpPr txBox="1"/>
            <p:nvPr/>
          </p:nvSpPr>
          <p:spPr>
            <a:xfrm>
              <a:off x="860614" y="5652411"/>
              <a:ext cx="6111875" cy="830263"/>
            </a:xfrm>
            <a:prstGeom prst="rect">
              <a:avLst/>
            </a:prstGeom>
            <a:noFill/>
            <a:ln>
              <a:solidFill>
                <a:schemeClr val="tx2">
                  <a:lumMod val="40000"/>
                  <a:lumOff val="60000"/>
                </a:schemeClr>
              </a:solidFill>
            </a:ln>
          </p:spPr>
          <p:txBody>
            <a:bodyPr>
              <a:spAutoFit/>
            </a:bodyPr>
            <a:lstStyle/>
            <a:p>
              <a:pPr>
                <a:defRPr/>
              </a:pPr>
              <a:r>
                <a:rPr lang="sv-SE" altLang="zh-CN" sz="1600" dirty="0" err="1">
                  <a:latin typeface="Calibri" pitchFamily="34" charset="0"/>
                </a:rPr>
                <a:t>Knowledge</a:t>
              </a:r>
              <a:r>
                <a:rPr lang="sv-SE" altLang="zh-CN" sz="1600" dirty="0">
                  <a:latin typeface="Calibri" pitchFamily="34" charset="0"/>
                </a:rPr>
                <a:t> </a:t>
              </a:r>
              <a:r>
                <a:rPr lang="sv-SE" altLang="zh-CN" sz="1600" dirty="0" err="1">
                  <a:latin typeface="Calibri" pitchFamily="34" charset="0"/>
                </a:rPr>
                <a:t>about</a:t>
              </a:r>
              <a:r>
                <a:rPr lang="sv-SE" altLang="zh-CN" sz="1600" dirty="0">
                  <a:latin typeface="Calibri" pitchFamily="34" charset="0"/>
                </a:rPr>
                <a:t> </a:t>
              </a:r>
              <a:r>
                <a:rPr lang="sv-SE" altLang="zh-CN" sz="1600" dirty="0" err="1">
                  <a:latin typeface="Calibri" pitchFamily="34" charset="0"/>
                </a:rPr>
                <a:t>culture</a:t>
              </a:r>
              <a:r>
                <a:rPr lang="sv-SE" altLang="zh-CN" sz="1600" dirty="0">
                  <a:latin typeface="Calibri" pitchFamily="34" charset="0"/>
                </a:rPr>
                <a:t> (general) and </a:t>
              </a:r>
              <a:r>
                <a:rPr lang="sv-SE" altLang="zh-CN" sz="1600" dirty="0" err="1">
                  <a:latin typeface="Calibri" pitchFamily="34" charset="0"/>
                </a:rPr>
                <a:t>about</a:t>
              </a:r>
              <a:r>
                <a:rPr lang="sv-SE" altLang="zh-CN" sz="1600" dirty="0">
                  <a:latin typeface="Calibri" pitchFamily="34" charset="0"/>
                </a:rPr>
                <a:t> </a:t>
              </a:r>
              <a:r>
                <a:rPr lang="sv-SE" altLang="zh-CN" sz="1600" dirty="0" err="1">
                  <a:latin typeface="Calibri" pitchFamily="34" charset="0"/>
                </a:rPr>
                <a:t>characteristics</a:t>
              </a:r>
              <a:r>
                <a:rPr lang="sv-SE" altLang="zh-CN" sz="1600" dirty="0">
                  <a:latin typeface="Calibri" pitchFamily="34" charset="0"/>
                </a:rPr>
                <a:t> </a:t>
              </a:r>
              <a:r>
                <a:rPr lang="sv-SE" altLang="zh-CN" sz="1600" dirty="0" err="1">
                  <a:latin typeface="Calibri" pitchFamily="34" charset="0"/>
                </a:rPr>
                <a:t>of</a:t>
              </a:r>
              <a:r>
                <a:rPr lang="sv-SE" altLang="zh-CN" sz="1600" dirty="0">
                  <a:latin typeface="Calibri" pitchFamily="34" charset="0"/>
                </a:rPr>
                <a:t> </a:t>
              </a:r>
              <a:r>
                <a:rPr lang="sv-SE" altLang="zh-CN" sz="1600" dirty="0" err="1">
                  <a:latin typeface="Calibri" pitchFamily="34" charset="0"/>
                </a:rPr>
                <a:t>various</a:t>
              </a:r>
              <a:r>
                <a:rPr lang="sv-SE" altLang="zh-CN" sz="1600" dirty="0">
                  <a:latin typeface="Calibri" pitchFamily="34" charset="0"/>
                </a:rPr>
                <a:t> </a:t>
              </a:r>
              <a:r>
                <a:rPr lang="sv-SE" altLang="zh-CN" sz="1600" dirty="0" err="1">
                  <a:latin typeface="Calibri" pitchFamily="34" charset="0"/>
                </a:rPr>
                <a:t>cultures</a:t>
              </a:r>
              <a:r>
                <a:rPr lang="sv-SE" altLang="zh-CN" sz="1600" dirty="0">
                  <a:latin typeface="Calibri" pitchFamily="34" charset="0"/>
                </a:rPr>
                <a:t> (</a:t>
              </a:r>
              <a:r>
                <a:rPr lang="sv-SE" altLang="zh-CN" sz="1600" dirty="0" err="1">
                  <a:latin typeface="Calibri" pitchFamily="34" charset="0"/>
                </a:rPr>
                <a:t>specific</a:t>
              </a:r>
              <a:r>
                <a:rPr lang="sv-SE" altLang="zh-CN" sz="1600" dirty="0">
                  <a:latin typeface="Calibri" pitchFamily="34" charset="0"/>
                </a:rPr>
                <a:t>). </a:t>
              </a:r>
              <a:r>
                <a:rPr lang="sv-SE" altLang="zh-CN" sz="1600" dirty="0" err="1">
                  <a:latin typeface="Calibri" pitchFamily="34" charset="0"/>
                </a:rPr>
                <a:t>Flexibility</a:t>
              </a:r>
              <a:r>
                <a:rPr lang="sv-SE" altLang="zh-CN" sz="1600" dirty="0">
                  <a:latin typeface="Calibri" pitchFamily="34" charset="0"/>
                </a:rPr>
                <a:t> and </a:t>
              </a:r>
              <a:r>
                <a:rPr lang="sv-SE" altLang="zh-CN" sz="1600" dirty="0" err="1">
                  <a:latin typeface="Calibri" pitchFamily="34" charset="0"/>
                </a:rPr>
                <a:t>ability</a:t>
              </a:r>
              <a:r>
                <a:rPr lang="sv-SE" altLang="zh-CN" sz="1600" dirty="0">
                  <a:latin typeface="Calibri" pitchFamily="34" charset="0"/>
                </a:rPr>
                <a:t> </a:t>
              </a:r>
              <a:r>
                <a:rPr lang="sv-SE" altLang="zh-CN" sz="1600" dirty="0" err="1">
                  <a:latin typeface="Calibri" pitchFamily="34" charset="0"/>
                </a:rPr>
                <a:t>to</a:t>
              </a:r>
              <a:r>
                <a:rPr lang="sv-SE" altLang="zh-CN" sz="1600" dirty="0">
                  <a:latin typeface="Calibri" pitchFamily="34" charset="0"/>
                </a:rPr>
                <a:t> transfer </a:t>
              </a:r>
              <a:r>
                <a:rPr lang="sv-SE" altLang="zh-CN" sz="1600" dirty="0" err="1">
                  <a:latin typeface="Calibri" pitchFamily="34" charset="0"/>
                </a:rPr>
                <a:t>experience</a:t>
              </a:r>
              <a:r>
                <a:rPr lang="sv-SE" altLang="zh-CN" sz="1600" dirty="0">
                  <a:latin typeface="Calibri" pitchFamily="34" charset="0"/>
                </a:rPr>
                <a:t> from </a:t>
              </a:r>
              <a:r>
                <a:rPr lang="sv-SE" altLang="zh-CN" sz="1600" dirty="0" err="1">
                  <a:latin typeface="Calibri" pitchFamily="34" charset="0"/>
                </a:rPr>
                <a:t>one</a:t>
              </a:r>
              <a:r>
                <a:rPr lang="sv-SE" altLang="zh-CN" sz="1600" dirty="0">
                  <a:latin typeface="Calibri" pitchFamily="34" charset="0"/>
                </a:rPr>
                <a:t> </a:t>
              </a:r>
              <a:r>
                <a:rPr lang="sv-SE" altLang="zh-CN" sz="1600" dirty="0" err="1">
                  <a:latin typeface="Calibri" pitchFamily="34" charset="0"/>
                </a:rPr>
                <a:t>encounter</a:t>
              </a:r>
              <a:r>
                <a:rPr lang="sv-SE" altLang="zh-CN" sz="1600" dirty="0">
                  <a:latin typeface="Calibri" pitchFamily="34" charset="0"/>
                </a:rPr>
                <a:t> </a:t>
              </a:r>
              <a:r>
                <a:rPr lang="sv-SE" altLang="zh-CN" sz="1600" dirty="0" err="1">
                  <a:latin typeface="Calibri" pitchFamily="34" charset="0"/>
                </a:rPr>
                <a:t>to</a:t>
              </a:r>
              <a:r>
                <a:rPr lang="sv-SE" altLang="zh-CN" sz="1600" dirty="0">
                  <a:latin typeface="Calibri" pitchFamily="34" charset="0"/>
                </a:rPr>
                <a:t> </a:t>
              </a:r>
              <a:r>
                <a:rPr lang="sv-SE" altLang="zh-CN" sz="1600" dirty="0" err="1">
                  <a:latin typeface="Calibri" pitchFamily="34" charset="0"/>
                </a:rPr>
                <a:t>another</a:t>
              </a:r>
              <a:r>
                <a:rPr lang="sv-SE" altLang="zh-CN" sz="1600" dirty="0">
                  <a:latin typeface="Calibri" pitchFamily="34" charset="0"/>
                </a:rPr>
                <a:t>. </a:t>
              </a:r>
              <a:r>
                <a:rPr lang="sv-SE" altLang="zh-CN" sz="1600" dirty="0" err="1">
                  <a:latin typeface="Calibri" pitchFamily="34" charset="0"/>
                </a:rPr>
                <a:t>Analyse</a:t>
              </a:r>
              <a:r>
                <a:rPr lang="sv-SE" altLang="zh-CN" sz="1600" dirty="0">
                  <a:latin typeface="Calibri" pitchFamily="34" charset="0"/>
                </a:rPr>
                <a:t> </a:t>
              </a:r>
              <a:r>
                <a:rPr lang="sv-SE" altLang="zh-CN" sz="1600" dirty="0" err="1">
                  <a:latin typeface="Calibri" pitchFamily="34" charset="0"/>
                </a:rPr>
                <a:t>what</a:t>
              </a:r>
              <a:r>
                <a:rPr lang="sv-SE" altLang="zh-CN" sz="1600" dirty="0">
                  <a:latin typeface="Calibri" pitchFamily="34" charset="0"/>
                </a:rPr>
                <a:t> is going on.</a:t>
              </a:r>
            </a:p>
          </p:txBody>
        </p:sp>
        <p:sp>
          <p:nvSpPr>
            <p:cNvPr id="34831" name="TextBox 7"/>
            <p:cNvSpPr txBox="1">
              <a:spLocks noChangeArrowheads="1"/>
            </p:cNvSpPr>
            <p:nvPr/>
          </p:nvSpPr>
          <p:spPr bwMode="auto">
            <a:xfrm>
              <a:off x="3875779" y="4888736"/>
              <a:ext cx="1073151" cy="7386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defRPr>
                  <a:solidFill>
                    <a:schemeClr val="tx1"/>
                  </a:solidFill>
                  <a:latin typeface="Times New Roman" pitchFamily="18" charset="0"/>
                  <a:cs typeface="Times New Roman" pitchFamily="18" charset="0"/>
                </a:defRPr>
              </a:lvl1pPr>
              <a:lvl2pPr marL="742950" indent="-285750">
                <a:spcBef>
                  <a:spcPct val="20000"/>
                </a:spcBef>
                <a:buFont typeface="Arial" charset="0"/>
                <a:buChar char="–"/>
                <a:defRPr>
                  <a:solidFill>
                    <a:schemeClr val="tx1"/>
                  </a:solidFill>
                  <a:latin typeface="Times New Roman" pitchFamily="18" charset="0"/>
                  <a:cs typeface="Times New Roman" pitchFamily="18" charset="0"/>
                </a:defRPr>
              </a:lvl2pPr>
              <a:lvl3pPr marL="1143000" indent="-228600">
                <a:spcBef>
                  <a:spcPct val="20000"/>
                </a:spcBef>
                <a:buFont typeface="Arial" charset="0"/>
                <a:buChar char="•"/>
                <a:defRPr>
                  <a:solidFill>
                    <a:schemeClr val="tx1"/>
                  </a:solidFill>
                  <a:latin typeface="Times New Roman" pitchFamily="18" charset="0"/>
                  <a:cs typeface="Times New Roman" pitchFamily="18" charset="0"/>
                </a:defRPr>
              </a:lvl3pPr>
              <a:lvl4pPr marL="1600200" indent="-228600">
                <a:spcBef>
                  <a:spcPct val="20000"/>
                </a:spcBef>
                <a:buFont typeface="Arial" charset="0"/>
                <a:buChar char="–"/>
                <a:defRPr>
                  <a:solidFill>
                    <a:schemeClr val="tx1"/>
                  </a:solidFill>
                  <a:latin typeface="Times New Roman" pitchFamily="18" charset="0"/>
                  <a:cs typeface="Times New Roman" pitchFamily="18" charset="0"/>
                </a:defRPr>
              </a:lvl4pPr>
              <a:lvl5pPr marL="2057400" indent="-228600">
                <a:spcBef>
                  <a:spcPct val="20000"/>
                </a:spcBef>
                <a:buFont typeface="Arial" charset="0"/>
                <a:buChar char="»"/>
                <a:defRPr>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Font typeface="Arial" charset="0"/>
                <a:buChar char="»"/>
                <a:defRPr>
                  <a:solidFill>
                    <a:schemeClr val="tx1"/>
                  </a:solidFill>
                  <a:latin typeface="Times New Roman" pitchFamily="18" charset="0"/>
                  <a:cs typeface="Times New Roman" pitchFamily="18" charset="0"/>
                </a:defRPr>
              </a:lvl9pPr>
            </a:lstStyle>
            <a:p>
              <a:pPr algn="ctr">
                <a:spcBef>
                  <a:spcPct val="0"/>
                </a:spcBef>
                <a:buFontTx/>
                <a:buNone/>
              </a:pPr>
              <a:r>
                <a:rPr lang="sv-SE" altLang="sv-SE" sz="1400" dirty="0" err="1">
                  <a:latin typeface="Calibri" pitchFamily="34" charset="0"/>
                  <a:cs typeface="Arial" charset="0"/>
                </a:rPr>
                <a:t>Cultural</a:t>
              </a:r>
              <a:r>
                <a:rPr lang="sv-SE" altLang="sv-SE" sz="1400" dirty="0">
                  <a:latin typeface="Calibri" pitchFamily="34" charset="0"/>
                  <a:cs typeface="Arial" charset="0"/>
                </a:rPr>
                <a:t> </a:t>
              </a:r>
              <a:r>
                <a:rPr lang="sv-SE" altLang="sv-SE" sz="1400" dirty="0" smtClean="0">
                  <a:latin typeface="Calibri" pitchFamily="34" charset="0"/>
                  <a:cs typeface="Arial" charset="0"/>
                </a:rPr>
                <a:t>under-</a:t>
              </a:r>
              <a:r>
                <a:rPr lang="sv-SE" altLang="sv-SE" sz="1400" dirty="0" err="1" smtClean="0">
                  <a:latin typeface="Calibri" pitchFamily="34" charset="0"/>
                  <a:cs typeface="Arial" charset="0"/>
                </a:rPr>
                <a:t>standing</a:t>
              </a:r>
              <a:endParaRPr lang="sv-SE" altLang="sv-SE" sz="1400" dirty="0">
                <a:latin typeface="Calibri" pitchFamily="34" charset="0"/>
                <a:cs typeface="Arial" charset="0"/>
              </a:endParaRPr>
            </a:p>
          </p:txBody>
        </p:sp>
      </p:grpSp>
      <p:sp>
        <p:nvSpPr>
          <p:cNvPr id="17" name="TextBox 16"/>
          <p:cNvSpPr txBox="1"/>
          <p:nvPr/>
        </p:nvSpPr>
        <p:spPr>
          <a:xfrm>
            <a:off x="4906963" y="5845175"/>
            <a:ext cx="3506787" cy="277813"/>
          </a:xfrm>
          <a:prstGeom prst="rect">
            <a:avLst/>
          </a:prstGeom>
          <a:noFill/>
        </p:spPr>
        <p:txBody>
          <a:bodyPr wrap="none">
            <a:spAutoFit/>
          </a:bodyPr>
          <a:lstStyle/>
          <a:p>
            <a:pPr>
              <a:defRPr/>
            </a:pPr>
            <a:r>
              <a:rPr lang="sv-SE" sz="1200" dirty="0">
                <a:latin typeface="+mj-lt"/>
                <a:cs typeface="+mn-cs"/>
              </a:rPr>
              <a:t>(</a:t>
            </a:r>
            <a:r>
              <a:rPr lang="sv-SE" sz="1200" dirty="0" err="1">
                <a:latin typeface="+mj-lt"/>
                <a:cs typeface="+mn-cs"/>
              </a:rPr>
              <a:t>Ang</a:t>
            </a:r>
            <a:r>
              <a:rPr lang="sv-SE" sz="1200" dirty="0">
                <a:latin typeface="+mj-lt"/>
                <a:cs typeface="+mn-cs"/>
              </a:rPr>
              <a:t> &amp; Van </a:t>
            </a:r>
            <a:r>
              <a:rPr lang="sv-SE" sz="1200" dirty="0" err="1">
                <a:latin typeface="+mj-lt"/>
                <a:cs typeface="+mn-cs"/>
              </a:rPr>
              <a:t>Dyne</a:t>
            </a:r>
            <a:r>
              <a:rPr lang="sv-SE" sz="1200" dirty="0">
                <a:latin typeface="+mj-lt"/>
                <a:cs typeface="+mn-cs"/>
              </a:rPr>
              <a:t> 2008; </a:t>
            </a:r>
            <a:r>
              <a:rPr lang="sv-SE" sz="1200" dirty="0" err="1">
                <a:latin typeface="+mj-lt"/>
                <a:cs typeface="+mn-cs"/>
              </a:rPr>
              <a:t>Livermore</a:t>
            </a:r>
            <a:r>
              <a:rPr lang="sv-SE" sz="1200" dirty="0">
                <a:latin typeface="+mj-lt"/>
                <a:cs typeface="+mn-cs"/>
              </a:rPr>
              <a:t> 2008; </a:t>
            </a:r>
            <a:r>
              <a:rPr lang="sv-SE" sz="1200" dirty="0" err="1">
                <a:latin typeface="+mj-lt"/>
                <a:cs typeface="+mn-cs"/>
              </a:rPr>
              <a:t>Plum</a:t>
            </a:r>
            <a:r>
              <a:rPr lang="sv-SE" sz="1200" dirty="0">
                <a:latin typeface="+mj-lt"/>
                <a:cs typeface="+mn-cs"/>
              </a:rPr>
              <a:t> 2008)</a:t>
            </a:r>
          </a:p>
        </p:txBody>
      </p:sp>
    </p:spTree>
    <p:extLst>
      <p:ext uri="{BB962C8B-B14F-4D97-AF65-F5344CB8AC3E}">
        <p14:creationId xmlns:p14="http://schemas.microsoft.com/office/powerpoint/2010/main" val="3028503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84" b="3247"/>
          <a:stretch/>
        </p:blipFill>
        <p:spPr bwMode="auto">
          <a:xfrm>
            <a:off x="1975437" y="1014757"/>
            <a:ext cx="5514140" cy="5050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948264" y="5733256"/>
            <a:ext cx="1358577" cy="307777"/>
          </a:xfrm>
          <a:prstGeom prst="rect">
            <a:avLst/>
          </a:prstGeom>
          <a:noFill/>
        </p:spPr>
        <p:txBody>
          <a:bodyPr wrap="none" rtlCol="0">
            <a:spAutoFit/>
          </a:bodyPr>
          <a:lstStyle/>
          <a:p>
            <a:r>
              <a:rPr lang="sv-SE" sz="1400" dirty="0" smtClean="0">
                <a:latin typeface="Calibri" panose="020F0502020204030204" pitchFamily="34" charset="0"/>
              </a:rPr>
              <a:t>(</a:t>
            </a:r>
            <a:r>
              <a:rPr lang="sv-SE" sz="1400" dirty="0" err="1" smtClean="0">
                <a:latin typeface="Calibri" panose="020F0502020204030204" pitchFamily="34" charset="0"/>
              </a:rPr>
              <a:t>Troncoso</a:t>
            </a:r>
            <a:r>
              <a:rPr lang="sv-SE" sz="1400" dirty="0" smtClean="0">
                <a:latin typeface="Calibri" panose="020F0502020204030204" pitchFamily="34" charset="0"/>
              </a:rPr>
              <a:t> 2012)</a:t>
            </a:r>
            <a:endParaRPr lang="sv-SE" sz="1400" dirty="0">
              <a:latin typeface="Calibri" panose="020F0502020204030204" pitchFamily="34" charset="0"/>
            </a:endParaRPr>
          </a:p>
        </p:txBody>
      </p:sp>
      <p:sp>
        <p:nvSpPr>
          <p:cNvPr id="9" name="TextBox 8"/>
          <p:cNvSpPr txBox="1"/>
          <p:nvPr/>
        </p:nvSpPr>
        <p:spPr>
          <a:xfrm>
            <a:off x="321015" y="2580"/>
            <a:ext cx="8822985" cy="1077218"/>
          </a:xfrm>
          <a:prstGeom prst="rect">
            <a:avLst/>
          </a:prstGeom>
          <a:noFill/>
        </p:spPr>
        <p:txBody>
          <a:bodyPr wrap="square" rtlCol="0">
            <a:spAutoFit/>
          </a:bodyPr>
          <a:lstStyle/>
          <a:p>
            <a:pPr algn="ctr"/>
            <a:r>
              <a:rPr lang="sv-SE" sz="3200" dirty="0" smtClean="0">
                <a:solidFill>
                  <a:srgbClr val="002060"/>
                </a:solidFill>
                <a:latin typeface="Calibri" panose="020F0502020204030204" pitchFamily="34" charset="0"/>
              </a:rPr>
              <a:t>Components and dimensions </a:t>
            </a:r>
            <a:r>
              <a:rPr lang="sv-SE" sz="3200" dirty="0" err="1" smtClean="0">
                <a:solidFill>
                  <a:srgbClr val="002060"/>
                </a:solidFill>
                <a:latin typeface="Calibri" panose="020F0502020204030204" pitchFamily="34" charset="0"/>
              </a:rPr>
              <a:t>of</a:t>
            </a:r>
            <a:r>
              <a:rPr lang="sv-SE" sz="3200" dirty="0" smtClean="0">
                <a:solidFill>
                  <a:srgbClr val="002060"/>
                </a:solidFill>
                <a:latin typeface="Calibri" panose="020F0502020204030204" pitchFamily="34" charset="0"/>
              </a:rPr>
              <a:t> </a:t>
            </a:r>
            <a:r>
              <a:rPr lang="sv-SE" sz="3200" dirty="0" err="1">
                <a:solidFill>
                  <a:srgbClr val="002060"/>
                </a:solidFill>
                <a:latin typeface="Calibri" panose="020F0502020204030204" pitchFamily="34" charset="0"/>
              </a:rPr>
              <a:t>i</a:t>
            </a:r>
            <a:r>
              <a:rPr lang="sv-SE" sz="3200" dirty="0" err="1" smtClean="0">
                <a:solidFill>
                  <a:srgbClr val="002060"/>
                </a:solidFill>
                <a:latin typeface="Calibri" panose="020F0502020204030204" pitchFamily="34" charset="0"/>
              </a:rPr>
              <a:t>ntercultural</a:t>
            </a:r>
            <a:r>
              <a:rPr lang="sv-SE" sz="3200" dirty="0" smtClean="0">
                <a:solidFill>
                  <a:srgbClr val="002060"/>
                </a:solidFill>
                <a:latin typeface="Calibri" panose="020F0502020204030204" pitchFamily="34" charset="0"/>
              </a:rPr>
              <a:t> </a:t>
            </a:r>
            <a:r>
              <a:rPr lang="sv-SE" sz="3200" dirty="0" err="1" smtClean="0">
                <a:solidFill>
                  <a:srgbClr val="002060"/>
                </a:solidFill>
                <a:latin typeface="Calibri" panose="020F0502020204030204" pitchFamily="34" charset="0"/>
              </a:rPr>
              <a:t>communication</a:t>
            </a:r>
            <a:r>
              <a:rPr lang="sv-SE" sz="3200" dirty="0" smtClean="0">
                <a:solidFill>
                  <a:srgbClr val="002060"/>
                </a:solidFill>
                <a:latin typeface="Calibri" panose="020F0502020204030204" pitchFamily="34" charset="0"/>
              </a:rPr>
              <a:t> </a:t>
            </a:r>
            <a:r>
              <a:rPr lang="sv-SE" sz="3200" dirty="0" err="1" smtClean="0">
                <a:solidFill>
                  <a:srgbClr val="002060"/>
                </a:solidFill>
                <a:latin typeface="Calibri" panose="020F0502020204030204" pitchFamily="34" charset="0"/>
              </a:rPr>
              <a:t>competences</a:t>
            </a:r>
            <a:r>
              <a:rPr lang="sv-SE" sz="3200" dirty="0" smtClean="0">
                <a:solidFill>
                  <a:srgbClr val="002060"/>
                </a:solidFill>
                <a:latin typeface="Calibri" panose="020F0502020204030204" pitchFamily="34" charset="0"/>
              </a:rPr>
              <a:t> (ICC)</a:t>
            </a:r>
            <a:endParaRPr lang="sv-SE" sz="32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4022149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9"/>
          <p:cNvSpPr txBox="1">
            <a:spLocks noChangeArrowheads="1"/>
          </p:cNvSpPr>
          <p:nvPr/>
        </p:nvSpPr>
        <p:spPr bwMode="auto">
          <a:xfrm>
            <a:off x="900113" y="765175"/>
            <a:ext cx="78486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sv-SE" sz="3200" dirty="0" err="1">
                <a:latin typeface="Calibri" pitchFamily="34" charset="0"/>
              </a:rPr>
              <a:t>Intercultural</a:t>
            </a:r>
            <a:r>
              <a:rPr lang="sv-SE" sz="3200" dirty="0">
                <a:latin typeface="Calibri" pitchFamily="34" charset="0"/>
              </a:rPr>
              <a:t> </a:t>
            </a:r>
            <a:r>
              <a:rPr lang="sv-SE" sz="3200" dirty="0" err="1">
                <a:latin typeface="Calibri" pitchFamily="34" charset="0"/>
              </a:rPr>
              <a:t>communication</a:t>
            </a:r>
            <a:r>
              <a:rPr lang="sv-SE" sz="3200" dirty="0">
                <a:latin typeface="Calibri" pitchFamily="34" charset="0"/>
              </a:rPr>
              <a:t> is NOT ONLY </a:t>
            </a:r>
            <a:r>
              <a:rPr lang="sv-SE" sz="3200" dirty="0" err="1">
                <a:latin typeface="Calibri" pitchFamily="34" charset="0"/>
              </a:rPr>
              <a:t>about</a:t>
            </a:r>
            <a:r>
              <a:rPr lang="sv-SE" sz="3200" dirty="0">
                <a:latin typeface="Calibri" pitchFamily="34" charset="0"/>
              </a:rPr>
              <a:t> </a:t>
            </a:r>
            <a:r>
              <a:rPr lang="sv-SE" sz="3200" dirty="0" err="1">
                <a:latin typeface="Calibri" pitchFamily="34" charset="0"/>
              </a:rPr>
              <a:t>communication</a:t>
            </a:r>
            <a:r>
              <a:rPr lang="sv-SE" sz="3200" dirty="0">
                <a:latin typeface="Calibri" pitchFamily="34" charset="0"/>
              </a:rPr>
              <a:t> </a:t>
            </a:r>
            <a:r>
              <a:rPr lang="sv-SE" sz="3200" dirty="0" err="1">
                <a:latin typeface="Calibri" pitchFamily="34" charset="0"/>
              </a:rPr>
              <a:t>between</a:t>
            </a:r>
            <a:r>
              <a:rPr lang="sv-SE" sz="3200" dirty="0">
                <a:latin typeface="Calibri" pitchFamily="34" charset="0"/>
              </a:rPr>
              <a:t> </a:t>
            </a:r>
            <a:r>
              <a:rPr lang="sv-SE" sz="3200" dirty="0" err="1">
                <a:latin typeface="Calibri" pitchFamily="34" charset="0"/>
              </a:rPr>
              <a:t>people</a:t>
            </a:r>
            <a:r>
              <a:rPr lang="sv-SE" sz="3200" dirty="0">
                <a:latin typeface="Calibri" pitchFamily="34" charset="0"/>
              </a:rPr>
              <a:t> from different </a:t>
            </a:r>
            <a:r>
              <a:rPr lang="sv-SE" sz="3200" dirty="0" err="1">
                <a:latin typeface="Calibri" pitchFamily="34" charset="0"/>
              </a:rPr>
              <a:t>countries</a:t>
            </a:r>
            <a:endParaRPr lang="sv-SE" sz="3200" dirty="0">
              <a:latin typeface="Calibri" pitchFamily="34" charset="0"/>
            </a:endParaRPr>
          </a:p>
        </p:txBody>
      </p:sp>
      <p:pic>
        <p:nvPicPr>
          <p:cNvPr id="18436" name="Picture 11" descr="policecom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6981" y="2517773"/>
            <a:ext cx="5407019"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8" y="2517773"/>
            <a:ext cx="4262967" cy="3197225"/>
          </a:xfrm>
          <a:prstGeom prst="rect">
            <a:avLst/>
          </a:prstGeom>
        </p:spPr>
      </p:pic>
      <p:cxnSp>
        <p:nvCxnSpPr>
          <p:cNvPr id="4" name="Straight Connector 3"/>
          <p:cNvCxnSpPr/>
          <p:nvPr/>
        </p:nvCxnSpPr>
        <p:spPr bwMode="auto">
          <a:xfrm>
            <a:off x="4257619" y="2517773"/>
            <a:ext cx="0" cy="3197225"/>
          </a:xfrm>
          <a:prstGeom prst="line">
            <a:avLst/>
          </a:prstGeom>
          <a:solidFill>
            <a:schemeClr val="accent1"/>
          </a:solidFill>
          <a:ln w="571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23039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Lnu_eng">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1696</TotalTime>
  <Words>796</Words>
  <Application>Microsoft Office PowerPoint</Application>
  <PresentationFormat>Presentazione su schermo (4:3)</PresentationFormat>
  <Paragraphs>148</Paragraphs>
  <Slides>32</Slides>
  <Notes>12</Notes>
  <HiddenSlides>0</HiddenSlides>
  <MMClips>0</MMClips>
  <ScaleCrop>false</ScaleCrop>
  <HeadingPairs>
    <vt:vector size="4" baseType="variant">
      <vt:variant>
        <vt:lpstr>Tema</vt:lpstr>
      </vt:variant>
      <vt:variant>
        <vt:i4>1</vt:i4>
      </vt:variant>
      <vt:variant>
        <vt:lpstr>Titoli diapositive</vt:lpstr>
      </vt:variant>
      <vt:variant>
        <vt:i4>32</vt:i4>
      </vt:variant>
    </vt:vector>
  </HeadingPairs>
  <TitlesOfParts>
    <vt:vector size="33" baseType="lpstr">
      <vt:lpstr>Lnu_eng</vt:lpstr>
      <vt:lpstr>Intercultural communication competences – What? Why? And how?</vt:lpstr>
      <vt:lpstr>Intercultural communication competences</vt:lpstr>
      <vt:lpstr>Presentazione standard di PowerPoint</vt:lpstr>
      <vt:lpstr>Presentazione standard di PowerPoint</vt:lpstr>
      <vt:lpstr>Presentazione standard di PowerPoint</vt:lpstr>
      <vt:lpstr>Presentazione standard di PowerPoint</vt:lpstr>
      <vt:lpstr>Cultural intelligence (CI)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Surviving Post-merger ‘Culture Clash’: Can Cultural Leadership Lessen the Casualties?  Michelle C. Bligh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Various approaches to ICC</vt:lpstr>
      <vt:lpstr>Presentazione standard di PowerPoint</vt:lpstr>
      <vt:lpstr>Presentazione standard di PowerPoint</vt:lpstr>
      <vt:lpstr>Presentazione standard di PowerPoint</vt:lpstr>
      <vt:lpstr>Metacommunication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Linnaeus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concepts in ICC Staff training week 2013, Kalmar/Växjö Yael Tågerud</dc:title>
  <dc:creator>Yael Tågerud</dc:creator>
  <cp:lastModifiedBy>Gallo Luca</cp:lastModifiedBy>
  <cp:revision>135</cp:revision>
  <cp:lastPrinted>2015-06-07T18:32:39Z</cp:lastPrinted>
  <dcterms:created xsi:type="dcterms:W3CDTF">2013-05-20T01:30:16Z</dcterms:created>
  <dcterms:modified xsi:type="dcterms:W3CDTF">2017-05-15T14:16:42Z</dcterms:modified>
</cp:coreProperties>
</file>